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8" r:id="rId1"/>
  </p:sldMasterIdLst>
  <p:notesMasterIdLst>
    <p:notesMasterId r:id="rId48"/>
  </p:notesMasterIdLst>
  <p:sldIdLst>
    <p:sldId id="256" r:id="rId2"/>
    <p:sldId id="265" r:id="rId3"/>
    <p:sldId id="266" r:id="rId4"/>
    <p:sldId id="268" r:id="rId5"/>
    <p:sldId id="269" r:id="rId6"/>
    <p:sldId id="270" r:id="rId7"/>
    <p:sldId id="271" r:id="rId8"/>
    <p:sldId id="272" r:id="rId9"/>
    <p:sldId id="274" r:id="rId10"/>
    <p:sldId id="275" r:id="rId11"/>
    <p:sldId id="267" r:id="rId12"/>
    <p:sldId id="276" r:id="rId13"/>
    <p:sldId id="278" r:id="rId14"/>
    <p:sldId id="279" r:id="rId15"/>
    <p:sldId id="280" r:id="rId16"/>
    <p:sldId id="281" r:id="rId17"/>
    <p:sldId id="283" r:id="rId18"/>
    <p:sldId id="284" r:id="rId19"/>
    <p:sldId id="285" r:id="rId20"/>
    <p:sldId id="286" r:id="rId21"/>
    <p:sldId id="289" r:id="rId22"/>
    <p:sldId id="290" r:id="rId23"/>
    <p:sldId id="312" r:id="rId24"/>
    <p:sldId id="291" r:id="rId25"/>
    <p:sldId id="292" r:id="rId26"/>
    <p:sldId id="293" r:id="rId27"/>
    <p:sldId id="295" r:id="rId28"/>
    <p:sldId id="313" r:id="rId29"/>
    <p:sldId id="294" r:id="rId30"/>
    <p:sldId id="296" r:id="rId31"/>
    <p:sldId id="297" r:id="rId32"/>
    <p:sldId id="314" r:id="rId33"/>
    <p:sldId id="299" r:id="rId34"/>
    <p:sldId id="300" r:id="rId35"/>
    <p:sldId id="301" r:id="rId36"/>
    <p:sldId id="302" r:id="rId37"/>
    <p:sldId id="303" r:id="rId38"/>
    <p:sldId id="304" r:id="rId39"/>
    <p:sldId id="306" r:id="rId40"/>
    <p:sldId id="307" r:id="rId41"/>
    <p:sldId id="308" r:id="rId42"/>
    <p:sldId id="309" r:id="rId43"/>
    <p:sldId id="310" r:id="rId44"/>
    <p:sldId id="311" r:id="rId45"/>
    <p:sldId id="264" r:id="rId46"/>
    <p:sldId id="263"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EF3"/>
    <a:srgbClr val="0033CC"/>
    <a:srgbClr val="0000FF"/>
    <a:srgbClr val="E5EBF1"/>
    <a:srgbClr val="9EB7BD"/>
    <a:srgbClr val="E5F1E4"/>
    <a:srgbClr val="7B94B6"/>
    <a:srgbClr val="E6EFF2"/>
    <a:srgbClr val="E7F0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4286" autoAdjust="0"/>
  </p:normalViewPr>
  <p:slideViewPr>
    <p:cSldViewPr snapToGrid="0">
      <p:cViewPr varScale="1">
        <p:scale>
          <a:sx n="81" d="100"/>
          <a:sy n="81" d="100"/>
        </p:scale>
        <p:origin x="116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B18985-BFD9-4152-8D9B-0BB553DB358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1E3CDE2-2E05-4BF5-8FCE-46B3E8E84E4D}">
      <dgm:prSet custT="1"/>
      <dgm:spPr/>
      <dgm:t>
        <a:bodyPr/>
        <a:lstStyle/>
        <a:p>
          <a:r>
            <a:rPr lang="en-US" sz="3600" baseline="0" dirty="0">
              <a:latin typeface="Arial Nova" panose="020B0504020202020204" pitchFamily="34" charset="0"/>
              <a:ea typeface="宋体" panose="02010600030101010101" pitchFamily="2" charset="-122"/>
            </a:rPr>
            <a:t>4.1 </a:t>
          </a:r>
          <a:r>
            <a:rPr lang="zh-CN" sz="3600" baseline="0" dirty="0">
              <a:latin typeface="Arial Nova" panose="020B0504020202020204" pitchFamily="34" charset="0"/>
              <a:ea typeface="宋体" panose="02010600030101010101" pitchFamily="2" charset="-122"/>
            </a:rPr>
            <a:t>基本图形</a:t>
          </a:r>
          <a:r>
            <a:rPr lang="zh-CN" altLang="en-US" sz="3600" baseline="0" dirty="0">
              <a:latin typeface="Arial Nova" panose="020B0504020202020204" pitchFamily="34" charset="0"/>
              <a:ea typeface="宋体" panose="02010600030101010101" pitchFamily="2" charset="-122"/>
            </a:rPr>
            <a:t>显示</a:t>
          </a:r>
          <a:r>
            <a:rPr lang="zh-CN" sz="3600" baseline="0" dirty="0">
              <a:latin typeface="Arial Nova" panose="020B0504020202020204" pitchFamily="34" charset="0"/>
              <a:ea typeface="宋体" panose="02010600030101010101" pitchFamily="2" charset="-122"/>
            </a:rPr>
            <a:t>函数</a:t>
          </a:r>
          <a:endParaRPr lang="en-US" sz="3600" baseline="0" dirty="0">
            <a:latin typeface="Arial Nova" panose="020B0504020202020204" pitchFamily="34" charset="0"/>
            <a:ea typeface="宋体" panose="02010600030101010101" pitchFamily="2" charset="-122"/>
          </a:endParaRPr>
        </a:p>
      </dgm:t>
    </dgm:pt>
    <dgm:pt modelId="{E49EEE78-D701-4049-A293-09A157A8892B}" type="parTrans" cxnId="{34DFC12F-4470-4A3A-B17B-3EB90EDAFC98}">
      <dgm:prSet/>
      <dgm:spPr/>
      <dgm:t>
        <a:bodyPr/>
        <a:lstStyle/>
        <a:p>
          <a:endParaRPr lang="en-US"/>
        </a:p>
      </dgm:t>
    </dgm:pt>
    <dgm:pt modelId="{D1BD433C-9894-4D93-8578-7E717368A0CD}" type="sibTrans" cxnId="{34DFC12F-4470-4A3A-B17B-3EB90EDAFC98}">
      <dgm:prSet/>
      <dgm:spPr/>
      <dgm:t>
        <a:bodyPr/>
        <a:lstStyle/>
        <a:p>
          <a:endParaRPr lang="en-US"/>
        </a:p>
      </dgm:t>
    </dgm:pt>
    <dgm:pt modelId="{20B592C0-5E1D-41FD-BEA1-D028C254BAEC}">
      <dgm:prSet custT="1"/>
      <dgm:spPr/>
      <dgm:t>
        <a:bodyPr/>
        <a:lstStyle/>
        <a:p>
          <a:pPr marL="0" lvl="0" indent="0" algn="l" defTabSz="1555750">
            <a:lnSpc>
              <a:spcPct val="90000"/>
            </a:lnSpc>
            <a:spcBef>
              <a:spcPct val="0"/>
            </a:spcBef>
            <a:spcAft>
              <a:spcPct val="35000"/>
            </a:spcAft>
            <a:buNone/>
          </a:pPr>
          <a:r>
            <a:rPr lang="en-US" sz="3600" kern="1200" baseline="0" dirty="0">
              <a:solidFill>
                <a:srgbClr val="FFFFFF"/>
              </a:solidFill>
              <a:latin typeface="Arial Nova" panose="020B0504020202020204" pitchFamily="34" charset="0"/>
              <a:ea typeface="宋体" panose="02010600030101010101" pitchFamily="2" charset="-122"/>
              <a:cs typeface="+mn-cs"/>
            </a:rPr>
            <a:t>4.2 </a:t>
          </a:r>
          <a:r>
            <a:rPr lang="zh-CN" sz="3600" kern="1200" baseline="0" dirty="0">
              <a:solidFill>
                <a:srgbClr val="FFFFFF"/>
              </a:solidFill>
              <a:latin typeface="Arial Nova" panose="020B0504020202020204" pitchFamily="34" charset="0"/>
              <a:ea typeface="宋体" panose="02010600030101010101" pitchFamily="2" charset="-122"/>
              <a:cs typeface="+mn-cs"/>
            </a:rPr>
            <a:t>单变量</a:t>
          </a:r>
          <a:r>
            <a:rPr lang="en-US" sz="3600" kern="1200" baseline="0" dirty="0">
              <a:solidFill>
                <a:srgbClr val="FFFFFF"/>
              </a:solidFill>
              <a:latin typeface="Arial Nova" panose="020B0504020202020204" pitchFamily="34" charset="0"/>
              <a:ea typeface="宋体" panose="02010600030101010101" pitchFamily="2" charset="-122"/>
              <a:cs typeface="+mn-cs"/>
            </a:rPr>
            <a:t>(</a:t>
          </a:r>
          <a:r>
            <a:rPr lang="zh-CN" sz="3600" kern="1200" baseline="0" dirty="0">
              <a:solidFill>
                <a:srgbClr val="FFFFFF"/>
              </a:solidFill>
              <a:latin typeface="Arial Nova" panose="020B0504020202020204" pitchFamily="34" charset="0"/>
              <a:ea typeface="宋体" panose="02010600030101010101" pitchFamily="2" charset="-122"/>
              <a:cs typeface="+mn-cs"/>
            </a:rPr>
            <a:t>向量</a:t>
          </a:r>
          <a:r>
            <a:rPr lang="en-US" sz="3600" kern="1200" baseline="0" dirty="0">
              <a:solidFill>
                <a:srgbClr val="FFFFFF"/>
              </a:solidFill>
              <a:latin typeface="Arial Nova" panose="020B0504020202020204" pitchFamily="34" charset="0"/>
              <a:ea typeface="宋体" panose="02010600030101010101" pitchFamily="2" charset="-122"/>
              <a:cs typeface="+mn-cs"/>
            </a:rPr>
            <a:t>)</a:t>
          </a:r>
          <a:r>
            <a:rPr lang="zh-CN" sz="3600" kern="1200" baseline="0" dirty="0">
              <a:solidFill>
                <a:srgbClr val="FFFFFF"/>
              </a:solidFill>
              <a:latin typeface="Arial Nova" panose="020B0504020202020204" pitchFamily="34" charset="0"/>
              <a:ea typeface="宋体" panose="02010600030101010101" pitchFamily="2" charset="-122"/>
              <a:cs typeface="+mn-cs"/>
            </a:rPr>
            <a:t>数据分析</a:t>
          </a:r>
          <a:endParaRPr lang="en-US" sz="3600" kern="1200" baseline="0" dirty="0">
            <a:solidFill>
              <a:srgbClr val="FFFFFF"/>
            </a:solidFill>
            <a:latin typeface="Arial Nova" panose="020B0504020202020204" pitchFamily="34" charset="0"/>
            <a:ea typeface="宋体" panose="02010600030101010101" pitchFamily="2" charset="-122"/>
            <a:cs typeface="+mn-cs"/>
          </a:endParaRPr>
        </a:p>
      </dgm:t>
    </dgm:pt>
    <dgm:pt modelId="{06B5D999-C678-4F6D-9D49-A927DF3F65F0}" type="parTrans" cxnId="{15E8A923-3340-4381-925B-530677462914}">
      <dgm:prSet/>
      <dgm:spPr/>
      <dgm:t>
        <a:bodyPr/>
        <a:lstStyle/>
        <a:p>
          <a:endParaRPr lang="en-US"/>
        </a:p>
      </dgm:t>
    </dgm:pt>
    <dgm:pt modelId="{A4B935A3-61E0-41AB-9968-B3D0F6CA5186}" type="sibTrans" cxnId="{15E8A923-3340-4381-925B-530677462914}">
      <dgm:prSet/>
      <dgm:spPr/>
      <dgm:t>
        <a:bodyPr/>
        <a:lstStyle/>
        <a:p>
          <a:endParaRPr lang="en-US"/>
        </a:p>
      </dgm:t>
    </dgm:pt>
    <dgm:pt modelId="{EFAC8897-48C1-4D7D-A2D4-D971E5F8FFEB}">
      <dgm:prSet custT="1"/>
      <dgm:spPr/>
      <dgm:t>
        <a:bodyPr/>
        <a:lstStyle/>
        <a:p>
          <a:pPr marL="0" lvl="0" indent="0" algn="l" defTabSz="1555750">
            <a:lnSpc>
              <a:spcPct val="90000"/>
            </a:lnSpc>
            <a:spcBef>
              <a:spcPct val="0"/>
            </a:spcBef>
            <a:spcAft>
              <a:spcPct val="35000"/>
            </a:spcAft>
            <a:buNone/>
          </a:pPr>
          <a:r>
            <a:rPr lang="en-US" sz="3500" kern="1200" baseline="0" dirty="0">
              <a:solidFill>
                <a:srgbClr val="FFFFFF"/>
              </a:solidFill>
              <a:latin typeface="Arial Nova" panose="020B0504020202020204" pitchFamily="34" charset="0"/>
              <a:ea typeface="宋体" panose="02010600030101010101" pitchFamily="2" charset="-122"/>
              <a:cs typeface="+mn-cs"/>
            </a:rPr>
            <a:t>4.3 </a:t>
          </a:r>
          <a:r>
            <a:rPr lang="zh-CN" sz="3500" kern="1200" baseline="0" dirty="0">
              <a:solidFill>
                <a:srgbClr val="FFFFFF"/>
              </a:solidFill>
              <a:latin typeface="Arial Nova" panose="020B0504020202020204" pitchFamily="34" charset="0"/>
              <a:ea typeface="宋体" panose="02010600030101010101" pitchFamily="2" charset="-122"/>
              <a:cs typeface="+mn-cs"/>
            </a:rPr>
            <a:t>多变量</a:t>
          </a:r>
          <a:r>
            <a:rPr lang="en-US" sz="3500" kern="1200" baseline="0" dirty="0">
              <a:solidFill>
                <a:srgbClr val="FFFFFF"/>
              </a:solidFill>
              <a:latin typeface="Arial Nova" panose="020B0504020202020204" pitchFamily="34" charset="0"/>
              <a:ea typeface="宋体" panose="02010600030101010101" pitchFamily="2" charset="-122"/>
              <a:cs typeface="+mn-cs"/>
            </a:rPr>
            <a:t>(</a:t>
          </a:r>
          <a:r>
            <a:rPr lang="zh-CN" sz="3500" kern="1200" baseline="0" dirty="0">
              <a:solidFill>
                <a:srgbClr val="FFFFFF"/>
              </a:solidFill>
              <a:latin typeface="Arial Nova" panose="020B0504020202020204" pitchFamily="34" charset="0"/>
              <a:ea typeface="宋体" panose="02010600030101010101" pitchFamily="2" charset="-122"/>
              <a:cs typeface="+mn-cs"/>
            </a:rPr>
            <a:t>数据框</a:t>
          </a:r>
          <a:r>
            <a:rPr lang="en-US" sz="3500" kern="1200" baseline="0" dirty="0">
              <a:solidFill>
                <a:srgbClr val="FFFFFF"/>
              </a:solidFill>
              <a:latin typeface="Arial Nova" panose="020B0504020202020204" pitchFamily="34" charset="0"/>
              <a:ea typeface="宋体" panose="02010600030101010101" pitchFamily="2" charset="-122"/>
              <a:cs typeface="+mn-cs"/>
            </a:rPr>
            <a:t>)</a:t>
          </a:r>
          <a:r>
            <a:rPr lang="zh-CN" sz="3500" kern="1200" baseline="0" dirty="0">
              <a:solidFill>
                <a:srgbClr val="FFFFFF"/>
              </a:solidFill>
              <a:latin typeface="Arial Nova" panose="020B0504020202020204" pitchFamily="34" charset="0"/>
              <a:ea typeface="宋体" panose="02010600030101010101" pitchFamily="2" charset="-122"/>
              <a:cs typeface="+mn-cs"/>
            </a:rPr>
            <a:t>数据分析</a:t>
          </a:r>
          <a:endParaRPr lang="en-US" sz="3500" kern="1200" baseline="0" dirty="0">
            <a:solidFill>
              <a:srgbClr val="FFFFFF"/>
            </a:solidFill>
            <a:latin typeface="Arial Nova" panose="020B0504020202020204" pitchFamily="34" charset="0"/>
            <a:ea typeface="宋体" panose="02010600030101010101" pitchFamily="2" charset="-122"/>
            <a:cs typeface="+mn-cs"/>
          </a:endParaRPr>
        </a:p>
      </dgm:t>
    </dgm:pt>
    <dgm:pt modelId="{57EEFEC4-796D-4B0C-A892-6BBE77413CD7}" type="parTrans" cxnId="{5A6F9E97-5E31-4FEE-BA3C-648C6FED45DC}">
      <dgm:prSet/>
      <dgm:spPr/>
      <dgm:t>
        <a:bodyPr/>
        <a:lstStyle/>
        <a:p>
          <a:endParaRPr lang="en-US"/>
        </a:p>
      </dgm:t>
    </dgm:pt>
    <dgm:pt modelId="{83E64CB4-1706-4999-90CD-ADC4DFA66D46}" type="sibTrans" cxnId="{5A6F9E97-5E31-4FEE-BA3C-648C6FED45DC}">
      <dgm:prSet/>
      <dgm:spPr/>
      <dgm:t>
        <a:bodyPr/>
        <a:lstStyle/>
        <a:p>
          <a:endParaRPr lang="en-US"/>
        </a:p>
      </dgm:t>
    </dgm:pt>
    <dgm:pt modelId="{D80F0C62-633F-4CFD-BC52-259D4A48C477}" type="pres">
      <dgm:prSet presAssocID="{B3B18985-BFD9-4152-8D9B-0BB553DB3586}" presName="linear" presStyleCnt="0">
        <dgm:presLayoutVars>
          <dgm:animLvl val="lvl"/>
          <dgm:resizeHandles val="exact"/>
        </dgm:presLayoutVars>
      </dgm:prSet>
      <dgm:spPr/>
    </dgm:pt>
    <dgm:pt modelId="{E5DF5B57-D1C8-4EFF-BA68-D1399B51149A}" type="pres">
      <dgm:prSet presAssocID="{31E3CDE2-2E05-4BF5-8FCE-46B3E8E84E4D}" presName="parentText" presStyleLbl="node1" presStyleIdx="0" presStyleCnt="3">
        <dgm:presLayoutVars>
          <dgm:chMax val="0"/>
          <dgm:bulletEnabled val="1"/>
        </dgm:presLayoutVars>
      </dgm:prSet>
      <dgm:spPr/>
    </dgm:pt>
    <dgm:pt modelId="{E8D768E3-1392-4CC9-850E-F8F74A132FFA}" type="pres">
      <dgm:prSet presAssocID="{D1BD433C-9894-4D93-8578-7E717368A0CD}" presName="spacer" presStyleCnt="0"/>
      <dgm:spPr/>
    </dgm:pt>
    <dgm:pt modelId="{2DFEEE83-FDC4-43BA-8A3E-9BA9F31A2A62}" type="pres">
      <dgm:prSet presAssocID="{20B592C0-5E1D-41FD-BEA1-D028C254BAEC}" presName="parentText" presStyleLbl="node1" presStyleIdx="1" presStyleCnt="3">
        <dgm:presLayoutVars>
          <dgm:chMax val="0"/>
          <dgm:bulletEnabled val="1"/>
        </dgm:presLayoutVars>
      </dgm:prSet>
      <dgm:spPr/>
    </dgm:pt>
    <dgm:pt modelId="{26EC0149-F446-48E7-963B-EA42060860D6}" type="pres">
      <dgm:prSet presAssocID="{A4B935A3-61E0-41AB-9968-B3D0F6CA5186}" presName="spacer" presStyleCnt="0"/>
      <dgm:spPr/>
    </dgm:pt>
    <dgm:pt modelId="{F94BD6B0-563B-4217-A4AD-06E077E6CCDB}" type="pres">
      <dgm:prSet presAssocID="{EFAC8897-48C1-4D7D-A2D4-D971E5F8FFEB}" presName="parentText" presStyleLbl="node1" presStyleIdx="2" presStyleCnt="3">
        <dgm:presLayoutVars>
          <dgm:chMax val="0"/>
          <dgm:bulletEnabled val="1"/>
        </dgm:presLayoutVars>
      </dgm:prSet>
      <dgm:spPr/>
    </dgm:pt>
  </dgm:ptLst>
  <dgm:cxnLst>
    <dgm:cxn modelId="{BC33751E-10CE-4AB9-AB03-5FA988C0D5D0}" type="presOf" srcId="{EFAC8897-48C1-4D7D-A2D4-D971E5F8FFEB}" destId="{F94BD6B0-563B-4217-A4AD-06E077E6CCDB}" srcOrd="0" destOrd="0" presId="urn:microsoft.com/office/officeart/2005/8/layout/vList2"/>
    <dgm:cxn modelId="{15E8A923-3340-4381-925B-530677462914}" srcId="{B3B18985-BFD9-4152-8D9B-0BB553DB3586}" destId="{20B592C0-5E1D-41FD-BEA1-D028C254BAEC}" srcOrd="1" destOrd="0" parTransId="{06B5D999-C678-4F6D-9D49-A927DF3F65F0}" sibTransId="{A4B935A3-61E0-41AB-9968-B3D0F6CA5186}"/>
    <dgm:cxn modelId="{34DFC12F-4470-4A3A-B17B-3EB90EDAFC98}" srcId="{B3B18985-BFD9-4152-8D9B-0BB553DB3586}" destId="{31E3CDE2-2E05-4BF5-8FCE-46B3E8E84E4D}" srcOrd="0" destOrd="0" parTransId="{E49EEE78-D701-4049-A293-09A157A8892B}" sibTransId="{D1BD433C-9894-4D93-8578-7E717368A0CD}"/>
    <dgm:cxn modelId="{C07BA178-8915-44C6-9859-20ED877871EF}" type="presOf" srcId="{B3B18985-BFD9-4152-8D9B-0BB553DB3586}" destId="{D80F0C62-633F-4CFD-BC52-259D4A48C477}" srcOrd="0" destOrd="0" presId="urn:microsoft.com/office/officeart/2005/8/layout/vList2"/>
    <dgm:cxn modelId="{5A6F9E97-5E31-4FEE-BA3C-648C6FED45DC}" srcId="{B3B18985-BFD9-4152-8D9B-0BB553DB3586}" destId="{EFAC8897-48C1-4D7D-A2D4-D971E5F8FFEB}" srcOrd="2" destOrd="0" parTransId="{57EEFEC4-796D-4B0C-A892-6BBE77413CD7}" sibTransId="{83E64CB4-1706-4999-90CD-ADC4DFA66D46}"/>
    <dgm:cxn modelId="{18FA2FA1-A7E2-4279-AA0A-DFBE3D237624}" type="presOf" srcId="{20B592C0-5E1D-41FD-BEA1-D028C254BAEC}" destId="{2DFEEE83-FDC4-43BA-8A3E-9BA9F31A2A62}" srcOrd="0" destOrd="0" presId="urn:microsoft.com/office/officeart/2005/8/layout/vList2"/>
    <dgm:cxn modelId="{AD50C1C8-730F-410F-A774-BF5E423162FD}" type="presOf" srcId="{31E3CDE2-2E05-4BF5-8FCE-46B3E8E84E4D}" destId="{E5DF5B57-D1C8-4EFF-BA68-D1399B51149A}" srcOrd="0" destOrd="0" presId="urn:microsoft.com/office/officeart/2005/8/layout/vList2"/>
    <dgm:cxn modelId="{4EE854F8-DBDD-4215-99FC-4B6DBBE3755A}" type="presParOf" srcId="{D80F0C62-633F-4CFD-BC52-259D4A48C477}" destId="{E5DF5B57-D1C8-4EFF-BA68-D1399B51149A}" srcOrd="0" destOrd="0" presId="urn:microsoft.com/office/officeart/2005/8/layout/vList2"/>
    <dgm:cxn modelId="{5395F5DD-030B-44B2-8856-FB4C29D14069}" type="presParOf" srcId="{D80F0C62-633F-4CFD-BC52-259D4A48C477}" destId="{E8D768E3-1392-4CC9-850E-F8F74A132FFA}" srcOrd="1" destOrd="0" presId="urn:microsoft.com/office/officeart/2005/8/layout/vList2"/>
    <dgm:cxn modelId="{77CA9E7A-25F3-4C7F-9AAF-DD15E7E22245}" type="presParOf" srcId="{D80F0C62-633F-4CFD-BC52-259D4A48C477}" destId="{2DFEEE83-FDC4-43BA-8A3E-9BA9F31A2A62}" srcOrd="2" destOrd="0" presId="urn:microsoft.com/office/officeart/2005/8/layout/vList2"/>
    <dgm:cxn modelId="{7AFF1D67-C9AB-4248-8EA2-E1FBC4926ECF}" type="presParOf" srcId="{D80F0C62-633F-4CFD-BC52-259D4A48C477}" destId="{26EC0149-F446-48E7-963B-EA42060860D6}" srcOrd="3" destOrd="0" presId="urn:microsoft.com/office/officeart/2005/8/layout/vList2"/>
    <dgm:cxn modelId="{509645F7-CEF2-4631-8974-DC70159BD982}" type="presParOf" srcId="{D80F0C62-633F-4CFD-BC52-259D4A48C477}" destId="{F94BD6B0-563B-4217-A4AD-06E077E6CCD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F5B57-D1C8-4EFF-BA68-D1399B51149A}">
      <dsp:nvSpPr>
        <dsp:cNvPr id="0" name=""/>
        <dsp:cNvSpPr/>
      </dsp:nvSpPr>
      <dsp:spPr>
        <a:xfrm>
          <a:off x="0" y="566124"/>
          <a:ext cx="5891471" cy="1216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baseline="0" dirty="0">
              <a:latin typeface="Arial Nova" panose="020B0504020202020204" pitchFamily="34" charset="0"/>
              <a:ea typeface="宋体" panose="02010600030101010101" pitchFamily="2" charset="-122"/>
            </a:rPr>
            <a:t>4.1 </a:t>
          </a:r>
          <a:r>
            <a:rPr lang="zh-CN" sz="3600" kern="1200" baseline="0" dirty="0">
              <a:latin typeface="Arial Nova" panose="020B0504020202020204" pitchFamily="34" charset="0"/>
              <a:ea typeface="宋体" panose="02010600030101010101" pitchFamily="2" charset="-122"/>
            </a:rPr>
            <a:t>基本图形</a:t>
          </a:r>
          <a:r>
            <a:rPr lang="zh-CN" altLang="en-US" sz="3600" kern="1200" baseline="0" dirty="0">
              <a:latin typeface="Arial Nova" panose="020B0504020202020204" pitchFamily="34" charset="0"/>
              <a:ea typeface="宋体" panose="02010600030101010101" pitchFamily="2" charset="-122"/>
            </a:rPr>
            <a:t>显示</a:t>
          </a:r>
          <a:r>
            <a:rPr lang="zh-CN" sz="3600" kern="1200" baseline="0" dirty="0">
              <a:latin typeface="Arial Nova" panose="020B0504020202020204" pitchFamily="34" charset="0"/>
              <a:ea typeface="宋体" panose="02010600030101010101" pitchFamily="2" charset="-122"/>
            </a:rPr>
            <a:t>函数</a:t>
          </a:r>
          <a:endParaRPr lang="en-US" sz="3600" kern="1200" baseline="0" dirty="0">
            <a:latin typeface="Arial Nova" panose="020B0504020202020204" pitchFamily="34" charset="0"/>
            <a:ea typeface="宋体" panose="02010600030101010101" pitchFamily="2" charset="-122"/>
          </a:endParaRPr>
        </a:p>
      </dsp:txBody>
      <dsp:txXfrm>
        <a:off x="59399" y="625523"/>
        <a:ext cx="5772673" cy="1098002"/>
      </dsp:txXfrm>
    </dsp:sp>
    <dsp:sp modelId="{2DFEEE83-FDC4-43BA-8A3E-9BA9F31A2A62}">
      <dsp:nvSpPr>
        <dsp:cNvPr id="0" name=""/>
        <dsp:cNvSpPr/>
      </dsp:nvSpPr>
      <dsp:spPr>
        <a:xfrm>
          <a:off x="0" y="1970124"/>
          <a:ext cx="5891471" cy="1216800"/>
        </a:xfrm>
        <a:prstGeom prst="roundRect">
          <a:avLst/>
        </a:prstGeom>
        <a:solidFill>
          <a:schemeClr val="accent5">
            <a:hueOff val="-724284"/>
            <a:satOff val="2846"/>
            <a:lumOff val="-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555750">
            <a:lnSpc>
              <a:spcPct val="90000"/>
            </a:lnSpc>
            <a:spcBef>
              <a:spcPct val="0"/>
            </a:spcBef>
            <a:spcAft>
              <a:spcPct val="35000"/>
            </a:spcAft>
            <a:buNone/>
          </a:pPr>
          <a:r>
            <a:rPr lang="en-US" sz="3600" kern="1200" baseline="0" dirty="0">
              <a:solidFill>
                <a:srgbClr val="FFFFFF"/>
              </a:solidFill>
              <a:latin typeface="Arial Nova" panose="020B0504020202020204" pitchFamily="34" charset="0"/>
              <a:ea typeface="宋体" panose="02010600030101010101" pitchFamily="2" charset="-122"/>
              <a:cs typeface="+mn-cs"/>
            </a:rPr>
            <a:t>4.2 </a:t>
          </a:r>
          <a:r>
            <a:rPr lang="zh-CN" sz="3600" kern="1200" baseline="0" dirty="0">
              <a:solidFill>
                <a:srgbClr val="FFFFFF"/>
              </a:solidFill>
              <a:latin typeface="Arial Nova" panose="020B0504020202020204" pitchFamily="34" charset="0"/>
              <a:ea typeface="宋体" panose="02010600030101010101" pitchFamily="2" charset="-122"/>
              <a:cs typeface="+mn-cs"/>
            </a:rPr>
            <a:t>单变量</a:t>
          </a:r>
          <a:r>
            <a:rPr lang="en-US" sz="3600" kern="1200" baseline="0" dirty="0">
              <a:solidFill>
                <a:srgbClr val="FFFFFF"/>
              </a:solidFill>
              <a:latin typeface="Arial Nova" panose="020B0504020202020204" pitchFamily="34" charset="0"/>
              <a:ea typeface="宋体" panose="02010600030101010101" pitchFamily="2" charset="-122"/>
              <a:cs typeface="+mn-cs"/>
            </a:rPr>
            <a:t>(</a:t>
          </a:r>
          <a:r>
            <a:rPr lang="zh-CN" sz="3600" kern="1200" baseline="0" dirty="0">
              <a:solidFill>
                <a:srgbClr val="FFFFFF"/>
              </a:solidFill>
              <a:latin typeface="Arial Nova" panose="020B0504020202020204" pitchFamily="34" charset="0"/>
              <a:ea typeface="宋体" panose="02010600030101010101" pitchFamily="2" charset="-122"/>
              <a:cs typeface="+mn-cs"/>
            </a:rPr>
            <a:t>向量</a:t>
          </a:r>
          <a:r>
            <a:rPr lang="en-US" sz="3600" kern="1200" baseline="0" dirty="0">
              <a:solidFill>
                <a:srgbClr val="FFFFFF"/>
              </a:solidFill>
              <a:latin typeface="Arial Nova" panose="020B0504020202020204" pitchFamily="34" charset="0"/>
              <a:ea typeface="宋体" panose="02010600030101010101" pitchFamily="2" charset="-122"/>
              <a:cs typeface="+mn-cs"/>
            </a:rPr>
            <a:t>)</a:t>
          </a:r>
          <a:r>
            <a:rPr lang="zh-CN" sz="3600" kern="1200" baseline="0" dirty="0">
              <a:solidFill>
                <a:srgbClr val="FFFFFF"/>
              </a:solidFill>
              <a:latin typeface="Arial Nova" panose="020B0504020202020204" pitchFamily="34" charset="0"/>
              <a:ea typeface="宋体" panose="02010600030101010101" pitchFamily="2" charset="-122"/>
              <a:cs typeface="+mn-cs"/>
            </a:rPr>
            <a:t>数据分析</a:t>
          </a:r>
          <a:endParaRPr lang="en-US" sz="3600" kern="1200" baseline="0" dirty="0">
            <a:solidFill>
              <a:srgbClr val="FFFFFF"/>
            </a:solidFill>
            <a:latin typeface="Arial Nova" panose="020B0504020202020204" pitchFamily="34" charset="0"/>
            <a:ea typeface="宋体" panose="02010600030101010101" pitchFamily="2" charset="-122"/>
            <a:cs typeface="+mn-cs"/>
          </a:endParaRPr>
        </a:p>
      </dsp:txBody>
      <dsp:txXfrm>
        <a:off x="59399" y="2029523"/>
        <a:ext cx="5772673" cy="1098002"/>
      </dsp:txXfrm>
    </dsp:sp>
    <dsp:sp modelId="{F94BD6B0-563B-4217-A4AD-06E077E6CCDB}">
      <dsp:nvSpPr>
        <dsp:cNvPr id="0" name=""/>
        <dsp:cNvSpPr/>
      </dsp:nvSpPr>
      <dsp:spPr>
        <a:xfrm>
          <a:off x="0" y="3374124"/>
          <a:ext cx="5891471" cy="1216800"/>
        </a:xfrm>
        <a:prstGeom prst="roundRect">
          <a:avLst/>
        </a:prstGeom>
        <a:solidFill>
          <a:schemeClr val="accent5">
            <a:hueOff val="-1448568"/>
            <a:satOff val="5691"/>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baseline="0" dirty="0">
              <a:solidFill>
                <a:srgbClr val="FFFFFF"/>
              </a:solidFill>
              <a:latin typeface="Arial Nova" panose="020B0504020202020204" pitchFamily="34" charset="0"/>
              <a:ea typeface="宋体" panose="02010600030101010101" pitchFamily="2" charset="-122"/>
              <a:cs typeface="+mn-cs"/>
            </a:rPr>
            <a:t>4.3 </a:t>
          </a:r>
          <a:r>
            <a:rPr lang="zh-CN" sz="3500" kern="1200" baseline="0" dirty="0">
              <a:solidFill>
                <a:srgbClr val="FFFFFF"/>
              </a:solidFill>
              <a:latin typeface="Arial Nova" panose="020B0504020202020204" pitchFamily="34" charset="0"/>
              <a:ea typeface="宋体" panose="02010600030101010101" pitchFamily="2" charset="-122"/>
              <a:cs typeface="+mn-cs"/>
            </a:rPr>
            <a:t>多变量</a:t>
          </a:r>
          <a:r>
            <a:rPr lang="en-US" sz="3500" kern="1200" baseline="0" dirty="0">
              <a:solidFill>
                <a:srgbClr val="FFFFFF"/>
              </a:solidFill>
              <a:latin typeface="Arial Nova" panose="020B0504020202020204" pitchFamily="34" charset="0"/>
              <a:ea typeface="宋体" panose="02010600030101010101" pitchFamily="2" charset="-122"/>
              <a:cs typeface="+mn-cs"/>
            </a:rPr>
            <a:t>(</a:t>
          </a:r>
          <a:r>
            <a:rPr lang="zh-CN" sz="3500" kern="1200" baseline="0" dirty="0">
              <a:solidFill>
                <a:srgbClr val="FFFFFF"/>
              </a:solidFill>
              <a:latin typeface="Arial Nova" panose="020B0504020202020204" pitchFamily="34" charset="0"/>
              <a:ea typeface="宋体" panose="02010600030101010101" pitchFamily="2" charset="-122"/>
              <a:cs typeface="+mn-cs"/>
            </a:rPr>
            <a:t>数据框</a:t>
          </a:r>
          <a:r>
            <a:rPr lang="en-US" sz="3500" kern="1200" baseline="0" dirty="0">
              <a:solidFill>
                <a:srgbClr val="FFFFFF"/>
              </a:solidFill>
              <a:latin typeface="Arial Nova" panose="020B0504020202020204" pitchFamily="34" charset="0"/>
              <a:ea typeface="宋体" panose="02010600030101010101" pitchFamily="2" charset="-122"/>
              <a:cs typeface="+mn-cs"/>
            </a:rPr>
            <a:t>)</a:t>
          </a:r>
          <a:r>
            <a:rPr lang="zh-CN" sz="3500" kern="1200" baseline="0" dirty="0">
              <a:solidFill>
                <a:srgbClr val="FFFFFF"/>
              </a:solidFill>
              <a:latin typeface="Arial Nova" panose="020B0504020202020204" pitchFamily="34" charset="0"/>
              <a:ea typeface="宋体" panose="02010600030101010101" pitchFamily="2" charset="-122"/>
              <a:cs typeface="+mn-cs"/>
            </a:rPr>
            <a:t>数据分析</a:t>
          </a:r>
          <a:endParaRPr lang="en-US" sz="3500" kern="1200" baseline="0" dirty="0">
            <a:solidFill>
              <a:srgbClr val="FFFFFF"/>
            </a:solidFill>
            <a:latin typeface="Arial Nova" panose="020B0504020202020204" pitchFamily="34" charset="0"/>
            <a:ea typeface="宋体" panose="02010600030101010101" pitchFamily="2" charset="-122"/>
            <a:cs typeface="+mn-cs"/>
          </a:endParaRPr>
        </a:p>
      </dsp:txBody>
      <dsp:txXfrm>
        <a:off x="59399" y="3433523"/>
        <a:ext cx="5772673" cy="10980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D1FC2-7B57-B840-9CF2-C8CCDC211BAA}" type="datetimeFigureOut">
              <a:rPr lang="en-CN" smtClean="0"/>
              <a:t>12/09/2024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EBF689-31EE-0945-8A16-5ABD20774B62}" type="slidenum">
              <a:rPr lang="en-CN" smtClean="0"/>
              <a:t>‹#›</a:t>
            </a:fld>
            <a:endParaRPr lang="en-CN"/>
          </a:p>
        </p:txBody>
      </p:sp>
    </p:spTree>
    <p:extLst>
      <p:ext uri="{BB962C8B-B14F-4D97-AF65-F5344CB8AC3E}">
        <p14:creationId xmlns:p14="http://schemas.microsoft.com/office/powerpoint/2010/main" val="2605979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DEBF689-31EE-0945-8A16-5ABD20774B62}" type="slidenum">
              <a:rPr lang="en-CN" smtClean="0"/>
              <a:t>1</a:t>
            </a:fld>
            <a:endParaRPr lang="en-CN"/>
          </a:p>
        </p:txBody>
      </p:sp>
    </p:spTree>
    <p:extLst>
      <p:ext uri="{BB962C8B-B14F-4D97-AF65-F5344CB8AC3E}">
        <p14:creationId xmlns:p14="http://schemas.microsoft.com/office/powerpoint/2010/main" val="2946355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27</a:t>
            </a:fld>
            <a:endParaRPr lang="en-CN"/>
          </a:p>
        </p:txBody>
      </p:sp>
    </p:spTree>
    <p:extLst>
      <p:ext uri="{BB962C8B-B14F-4D97-AF65-F5344CB8AC3E}">
        <p14:creationId xmlns:p14="http://schemas.microsoft.com/office/powerpoint/2010/main" val="1669333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28</a:t>
            </a:fld>
            <a:endParaRPr lang="en-CN"/>
          </a:p>
        </p:txBody>
      </p:sp>
    </p:spTree>
    <p:extLst>
      <p:ext uri="{BB962C8B-B14F-4D97-AF65-F5344CB8AC3E}">
        <p14:creationId xmlns:p14="http://schemas.microsoft.com/office/powerpoint/2010/main" val="3596935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29</a:t>
            </a:fld>
            <a:endParaRPr lang="en-CN"/>
          </a:p>
        </p:txBody>
      </p:sp>
    </p:spTree>
    <p:extLst>
      <p:ext uri="{BB962C8B-B14F-4D97-AF65-F5344CB8AC3E}">
        <p14:creationId xmlns:p14="http://schemas.microsoft.com/office/powerpoint/2010/main" val="1738882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若有严重偏离正态分布的可以考虑将数据进行变换（</a:t>
            </a:r>
            <a:r>
              <a:rPr lang="en-US" altLang="zh-CN" dirty="0"/>
              <a:t>log</a:t>
            </a:r>
            <a:r>
              <a:rPr lang="zh-CN" altLang="en-US" dirty="0"/>
              <a:t>，</a:t>
            </a:r>
            <a:r>
              <a:rPr lang="en-US" altLang="zh-CN" dirty="0"/>
              <a:t>x^2</a:t>
            </a:r>
            <a:r>
              <a:rPr lang="zh-CN" altLang="en-US" dirty="0"/>
              <a:t>， </a:t>
            </a:r>
            <a:r>
              <a:rPr lang="en-US" altLang="zh-CN" dirty="0" err="1"/>
              <a:t>e^x</a:t>
            </a:r>
            <a:r>
              <a:rPr lang="zh-CN" altLang="en-US" dirty="0"/>
              <a:t>，</a:t>
            </a:r>
            <a:r>
              <a:rPr lang="en-US" altLang="zh-CN" dirty="0"/>
              <a:t>……</a:t>
            </a:r>
            <a:r>
              <a:rPr lang="zh-CN" altLang="en-US" dirty="0"/>
              <a:t>）</a:t>
            </a:r>
          </a:p>
        </p:txBody>
      </p:sp>
      <p:sp>
        <p:nvSpPr>
          <p:cNvPr id="4" name="灯片编号占位符 3"/>
          <p:cNvSpPr>
            <a:spLocks noGrp="1"/>
          </p:cNvSpPr>
          <p:nvPr>
            <p:ph type="sldNum" sz="quarter" idx="5"/>
          </p:nvPr>
        </p:nvSpPr>
        <p:spPr/>
        <p:txBody>
          <a:bodyPr/>
          <a:lstStyle/>
          <a:p>
            <a:fld id="{4DEBF689-31EE-0945-8A16-5ABD20774B62}" type="slidenum">
              <a:rPr lang="en-CN" smtClean="0"/>
              <a:t>30</a:t>
            </a:fld>
            <a:endParaRPr lang="en-CN"/>
          </a:p>
        </p:txBody>
      </p:sp>
    </p:spTree>
    <p:extLst>
      <p:ext uri="{BB962C8B-B14F-4D97-AF65-F5344CB8AC3E}">
        <p14:creationId xmlns:p14="http://schemas.microsoft.com/office/powerpoint/2010/main" val="1884485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31</a:t>
            </a:fld>
            <a:endParaRPr lang="en-CN"/>
          </a:p>
        </p:txBody>
      </p:sp>
    </p:spTree>
    <p:extLst>
      <p:ext uri="{BB962C8B-B14F-4D97-AF65-F5344CB8AC3E}">
        <p14:creationId xmlns:p14="http://schemas.microsoft.com/office/powerpoint/2010/main" val="995292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32</a:t>
            </a:fld>
            <a:endParaRPr lang="en-CN"/>
          </a:p>
        </p:txBody>
      </p:sp>
    </p:spTree>
    <p:extLst>
      <p:ext uri="{BB962C8B-B14F-4D97-AF65-F5344CB8AC3E}">
        <p14:creationId xmlns:p14="http://schemas.microsoft.com/office/powerpoint/2010/main" val="2644901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t>
            </a:r>
            <a:r>
              <a:rPr lang="zh-CN" altLang="en-US" dirty="0"/>
              <a:t>的</a:t>
            </a:r>
            <a:r>
              <a:rPr lang="en-US" altLang="zh-CN" dirty="0"/>
              <a:t>table</a:t>
            </a:r>
            <a:r>
              <a:rPr lang="zh-CN" altLang="en-US" dirty="0"/>
              <a:t>函数可以把双变量分类数据整理成二维表形式，</a:t>
            </a:r>
            <a:r>
              <a:rPr lang="en-US" altLang="zh-CN" dirty="0"/>
              <a:t>table</a:t>
            </a:r>
            <a:r>
              <a:rPr lang="zh-CN" altLang="en-US" dirty="0"/>
              <a:t>命令处理双变量数据类似于处理单变量数据，只是参数由原来的一个变成了两个。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对于二维表来说，我们经常要计算某个数据占行、列的比例或是占总的比例，也就是边缘概率，</a:t>
            </a:r>
            <a:r>
              <a:rPr lang="en-US" altLang="zh-CN" dirty="0"/>
              <a:t>R</a:t>
            </a:r>
            <a:r>
              <a:rPr lang="zh-CN" altLang="en-US" dirty="0"/>
              <a:t>可以用</a:t>
            </a:r>
            <a:r>
              <a:rPr lang="en-US" altLang="zh-CN" dirty="0" err="1"/>
              <a:t>prop.table</a:t>
            </a:r>
            <a:r>
              <a:rPr lang="zh-CN" altLang="en-US" dirty="0"/>
              <a:t>计算这些比例。</a:t>
            </a:r>
            <a:r>
              <a:rPr lang="en-US" altLang="zh-CN" dirty="0" err="1"/>
              <a:t>Prop.table</a:t>
            </a:r>
            <a:r>
              <a:rPr lang="en-US" altLang="zh-CN" dirty="0"/>
              <a:t>(</a:t>
            </a:r>
            <a:r>
              <a:rPr lang="en-US" altLang="zh-CN" dirty="0" err="1"/>
              <a:t>x,margin</a:t>
            </a:r>
            <a:r>
              <a:rPr lang="en-US" altLang="zh-CN" dirty="0"/>
              <a:t>=1</a:t>
            </a:r>
            <a:r>
              <a:rPr lang="zh-CN" altLang="en-US" dirty="0"/>
              <a:t>或</a:t>
            </a:r>
            <a:r>
              <a:rPr lang="en-US" altLang="zh-CN" dirty="0"/>
              <a:t>2)</a:t>
            </a:r>
            <a:endParaRPr lang="zh-CN" altLang="en-US" dirty="0"/>
          </a:p>
          <a:p>
            <a:r>
              <a:rPr lang="en-US" altLang="zh-CN" dirty="0"/>
              <a:t>margin=1</a:t>
            </a:r>
            <a:r>
              <a:rPr lang="zh-CN" altLang="en-US" dirty="0"/>
              <a:t>表示占行的比例，</a:t>
            </a:r>
            <a:r>
              <a:rPr lang="en-US" altLang="zh-CN" dirty="0"/>
              <a:t>margin=2</a:t>
            </a:r>
            <a:r>
              <a:rPr lang="zh-CN" altLang="en-US" dirty="0"/>
              <a:t>表示占列的比例，省略时表示占总和的比例。</a:t>
            </a:r>
          </a:p>
        </p:txBody>
      </p:sp>
      <p:sp>
        <p:nvSpPr>
          <p:cNvPr id="4" name="灯片编号占位符 3"/>
          <p:cNvSpPr>
            <a:spLocks noGrp="1"/>
          </p:cNvSpPr>
          <p:nvPr>
            <p:ph type="sldNum" sz="quarter" idx="5"/>
          </p:nvPr>
        </p:nvSpPr>
        <p:spPr/>
        <p:txBody>
          <a:bodyPr/>
          <a:lstStyle/>
          <a:p>
            <a:fld id="{4DEBF689-31EE-0945-8A16-5ABD20774B62}" type="slidenum">
              <a:rPr lang="en-CN" smtClean="0"/>
              <a:t>34</a:t>
            </a:fld>
            <a:endParaRPr lang="en-CN"/>
          </a:p>
        </p:txBody>
      </p:sp>
    </p:spTree>
    <p:extLst>
      <p:ext uri="{BB962C8B-B14F-4D97-AF65-F5344CB8AC3E}">
        <p14:creationId xmlns:p14="http://schemas.microsoft.com/office/powerpoint/2010/main" val="4216177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条图用等宽直条的长短来表示相互独立的各指标数值大小，该指标可以是连续性变量的某汇总指标，也可以是分类变量的频数或构成比。各（组）直条间的间距应相等，其宽度一般与直条的宽度相等或为查条宽度的一半。</a:t>
            </a:r>
            <a:r>
              <a:rPr lang="en-US" altLang="zh-CN" dirty="0"/>
              <a:t>R </a:t>
            </a:r>
            <a:r>
              <a:rPr lang="zh-CN" altLang="en-US" dirty="0"/>
              <a:t>作条图的的数是 </a:t>
            </a:r>
            <a:r>
              <a:rPr lang="en-US" altLang="zh-CN" dirty="0" err="1"/>
              <a:t>barplor</a:t>
            </a:r>
            <a:r>
              <a:rPr lang="en-US" altLang="zh-CN" dirty="0"/>
              <a:t>()</a:t>
            </a:r>
            <a:r>
              <a:rPr lang="zh-CN" altLang="en-US" dirty="0"/>
              <a:t>，不过在作条图前需对数据进行分组。我们继续以上面的分类数据为例作条图 </a:t>
            </a:r>
            <a:r>
              <a:rPr lang="en-US" altLang="zh-CN" dirty="0"/>
              <a:t>(</a:t>
            </a:r>
            <a:r>
              <a:rPr lang="en-US" altLang="zh-CN" dirty="0" err="1"/>
              <a:t>barplot</a:t>
            </a:r>
            <a:r>
              <a:rPr lang="en-US" altLang="zh-CN" dirty="0"/>
              <a:t>)</a:t>
            </a:r>
            <a:r>
              <a:rPr lang="zh-CN" altLang="en-US" dirty="0"/>
              <a:t>，粗略分析变量的分布情况。</a:t>
            </a:r>
            <a:endParaRPr lang="en-US" altLang="zh-CN" dirty="0"/>
          </a:p>
          <a:p>
            <a:r>
              <a:rPr lang="zh-CN" altLang="en-US" dirty="0"/>
              <a:t>其中 </a:t>
            </a:r>
            <a:r>
              <a:rPr lang="en-US" altLang="zh-CN" dirty="0"/>
              <a:t>beside </a:t>
            </a:r>
            <a:r>
              <a:rPr lang="zh-CN" altLang="en-US" dirty="0"/>
              <a:t>参效设置为 </a:t>
            </a:r>
            <a:r>
              <a:rPr lang="en-US" altLang="zh-CN" dirty="0"/>
              <a:t>False </a:t>
            </a:r>
            <a:r>
              <a:rPr lang="zh-CN" altLang="en-US" dirty="0"/>
              <a:t>时</a:t>
            </a:r>
            <a:r>
              <a:rPr lang="en-US" altLang="zh-CN" dirty="0"/>
              <a:t>.</a:t>
            </a:r>
            <a:r>
              <a:rPr lang="zh-CN" altLang="en-US" dirty="0"/>
              <a:t>作出的图是分段式条图，</a:t>
            </a:r>
            <a:r>
              <a:rPr lang="en-US" altLang="zh-CN" dirty="0"/>
              <a:t>True </a:t>
            </a:r>
            <a:r>
              <a:rPr lang="zh-CN" altLang="en-US" dirty="0"/>
              <a:t>时作出的条图是并列式，</a:t>
            </a:r>
            <a:r>
              <a:rPr lang="en-US" altLang="zh-CN" dirty="0"/>
              <a:t>R</a:t>
            </a:r>
            <a:r>
              <a:rPr lang="zh-CN" altLang="en-US" dirty="0"/>
              <a:t>默认的是</a:t>
            </a:r>
            <a:r>
              <a:rPr lang="en-US" altLang="zh-CN" dirty="0"/>
              <a:t>False</a:t>
            </a:r>
            <a:r>
              <a:rPr lang="zh-CN" altLang="en-US" dirty="0"/>
              <a:t>。参数</a:t>
            </a:r>
            <a:r>
              <a:rPr lang="en-US" altLang="zh-CN" dirty="0"/>
              <a:t>legend. text </a:t>
            </a:r>
            <a:r>
              <a:rPr lang="zh-CN" altLang="en-US" dirty="0"/>
              <a:t>表示为图添加图例说明。</a:t>
            </a:r>
            <a:endParaRPr lang="en-US" altLang="zh-CN" dirty="0"/>
          </a:p>
          <a:p>
            <a:endParaRPr lang="en-US" altLang="zh-CN" dirty="0"/>
          </a:p>
          <a:p>
            <a:r>
              <a:rPr lang="zh-CN" altLang="en-US" dirty="0"/>
              <a:t>前面介绍了用 </a:t>
            </a:r>
            <a:r>
              <a:rPr lang="en-US" altLang="zh-CN" dirty="0"/>
              <a:t>table(</a:t>
            </a:r>
            <a:r>
              <a:rPr lang="zh-CN" altLang="en-US" dirty="0"/>
              <a:t>）两数生成一二维表，其实</a:t>
            </a:r>
            <a:r>
              <a:rPr lang="en-US" altLang="zh-CN" dirty="0"/>
              <a:t>table(</a:t>
            </a:r>
            <a:r>
              <a:rPr lang="zh-CN" altLang="en-US" dirty="0"/>
              <a:t>函数还可以生成多维表，假如存在</a:t>
            </a:r>
            <a:r>
              <a:rPr lang="en-US" altLang="zh-CN" dirty="0"/>
              <a:t>x</a:t>
            </a:r>
            <a:r>
              <a:rPr lang="zh-CN" altLang="en-US" dirty="0"/>
              <a:t>，</a:t>
            </a:r>
            <a:r>
              <a:rPr lang="en-US" altLang="zh-CN" dirty="0"/>
              <a:t>y</a:t>
            </a:r>
            <a:r>
              <a:rPr lang="zh-CN" altLang="en-US" dirty="0"/>
              <a:t>，</a:t>
            </a:r>
            <a:r>
              <a:rPr lang="en-US" altLang="zh-CN" dirty="0"/>
              <a:t>z</a:t>
            </a:r>
            <a:r>
              <a:rPr lang="zh-CN" altLang="en-US" dirty="0"/>
              <a:t>三个变量，</a:t>
            </a:r>
            <a:r>
              <a:rPr lang="en-US" altLang="zh-CN" dirty="0"/>
              <a:t>table(</a:t>
            </a:r>
            <a:r>
              <a:rPr lang="en-US" altLang="zh-CN" dirty="0" err="1"/>
              <a:t>x,y</a:t>
            </a:r>
            <a:r>
              <a:rPr lang="en-US" altLang="zh-CN" dirty="0"/>
              <a:t>)</a:t>
            </a:r>
            <a:r>
              <a:rPr lang="zh-CN" altLang="en-US" dirty="0"/>
              <a:t>则生成</a:t>
            </a:r>
            <a:r>
              <a:rPr lang="en-US" altLang="zh-CN" dirty="0"/>
              <a:t>x</a:t>
            </a:r>
            <a:r>
              <a:rPr lang="zh-CN" altLang="en-US" dirty="0"/>
              <a:t>、</a:t>
            </a:r>
            <a:r>
              <a:rPr lang="en-US" altLang="zh-CN" dirty="0"/>
              <a:t>y</a:t>
            </a:r>
            <a:r>
              <a:rPr lang="zh-CN" altLang="en-US" dirty="0"/>
              <a:t>二维表，</a:t>
            </a:r>
            <a:r>
              <a:rPr lang="en-US" altLang="zh-CN" dirty="0"/>
              <a:t>table(</a:t>
            </a:r>
            <a:r>
              <a:rPr lang="en-US" altLang="zh-CN" dirty="0" err="1"/>
              <a:t>x,y,z</a:t>
            </a:r>
            <a:r>
              <a:rPr lang="en-US" altLang="zh-CN" dirty="0"/>
              <a:t>)</a:t>
            </a:r>
            <a:r>
              <a:rPr lang="zh-CN" altLang="en-US" dirty="0"/>
              <a:t>生成每个</a:t>
            </a:r>
            <a:r>
              <a:rPr lang="en-US" altLang="zh-CN" dirty="0"/>
              <a:t>z</a:t>
            </a:r>
            <a:r>
              <a:rPr lang="zh-CN" altLang="en-US" dirty="0"/>
              <a:t>值关于</a:t>
            </a:r>
            <a:r>
              <a:rPr lang="en-US" altLang="zh-CN" dirty="0"/>
              <a:t>x</a:t>
            </a:r>
            <a:r>
              <a:rPr lang="zh-CN" altLang="en-US" dirty="0"/>
              <a:t>，</a:t>
            </a:r>
            <a:r>
              <a:rPr lang="en-US" altLang="zh-CN" dirty="0"/>
              <a:t>y</a:t>
            </a:r>
            <a:r>
              <a:rPr lang="zh-CN" altLang="en-US" dirty="0"/>
              <a:t>的二维表（由于计算机作三维及三维以上的表格不方便，因此就用这种方式显，类似于多维数组显示方式）。</a:t>
            </a:r>
            <a:endParaRPr lang="en-US" altLang="zh-CN" dirty="0"/>
          </a:p>
          <a:p>
            <a:r>
              <a:rPr lang="zh-CN" altLang="en-US" dirty="0"/>
              <a:t>如果要对定量变量如家庭收人等进行计数统计分析，通常需要将家庭收人 </a:t>
            </a:r>
            <a:r>
              <a:rPr lang="en-US" altLang="zh-CN" dirty="0"/>
              <a:t>income </a:t>
            </a:r>
            <a:r>
              <a:rPr lang="zh-CN" altLang="en-US" dirty="0"/>
              <a:t>分组比如我们想将家庭收人按 （</a:t>
            </a:r>
            <a:r>
              <a:rPr lang="en-US" altLang="zh-CN" dirty="0"/>
              <a:t>0</a:t>
            </a:r>
            <a:r>
              <a:rPr lang="zh-CN" altLang="en-US" dirty="0"/>
              <a:t>，</a:t>
            </a:r>
            <a:r>
              <a:rPr lang="en-US" altLang="zh-CN" dirty="0"/>
              <a:t>5]</a:t>
            </a:r>
            <a:r>
              <a:rPr lang="zh-CN" altLang="en-US" dirty="0"/>
              <a:t>、</a:t>
            </a:r>
            <a:r>
              <a:rPr lang="en-US" altLang="zh-CN" dirty="0"/>
              <a:t>(5</a:t>
            </a:r>
            <a:r>
              <a:rPr lang="zh-CN" altLang="en-US" dirty="0"/>
              <a:t>， </a:t>
            </a:r>
            <a:r>
              <a:rPr lang="en-US" altLang="zh-CN" dirty="0"/>
              <a:t>50]</a:t>
            </a:r>
            <a:r>
              <a:rPr lang="zh-CN" altLang="en-US" dirty="0"/>
              <a:t>、（</a:t>
            </a:r>
            <a:r>
              <a:rPr lang="en-US" altLang="zh-CN" dirty="0"/>
              <a:t>50</a:t>
            </a:r>
            <a:r>
              <a:rPr lang="zh-CN" altLang="en-US" dirty="0"/>
              <a:t>，</a:t>
            </a:r>
            <a:r>
              <a:rPr lang="en-US" altLang="zh-CN" dirty="0"/>
              <a:t>200〕 </a:t>
            </a:r>
            <a:r>
              <a:rPr lang="zh-CN" altLang="en-US" dirty="0"/>
              <a:t>分成“低收人”中等收人”以攻“高收人”，可以用前面介绍过的一个非常有用的</a:t>
            </a:r>
            <a:r>
              <a:rPr lang="en-US" altLang="zh-CN" dirty="0"/>
              <a:t>cut </a:t>
            </a:r>
            <a:r>
              <a:rPr lang="zh-CN" altLang="en-US" dirty="0"/>
              <a:t>两数，并给分组变量赋子标签首先分析 </a:t>
            </a:r>
            <a:r>
              <a:rPr lang="en-US" altLang="zh-CN" dirty="0" err="1"/>
              <a:t>income_c</a:t>
            </a:r>
            <a:r>
              <a:rPr lang="en-US" altLang="zh-CN" dirty="0"/>
              <a:t> </a:t>
            </a:r>
            <a:r>
              <a:rPr lang="zh-CN" altLang="en-US" dirty="0"/>
              <a:t>变量的频数分组情况然后再作</a:t>
            </a:r>
            <a:r>
              <a:rPr lang="en-US" altLang="zh-CN" dirty="0" err="1"/>
              <a:t>regon</a:t>
            </a:r>
            <a:r>
              <a:rPr lang="en-US" altLang="zh-CN" dirty="0"/>
              <a:t> income_‘</a:t>
            </a:r>
            <a:r>
              <a:rPr lang="zh-CN" altLang="en-US" dirty="0"/>
              <a:t>二维表，最后作</a:t>
            </a:r>
            <a:r>
              <a:rPr lang="en-US" altLang="zh-CN" dirty="0"/>
              <a:t>sex</a:t>
            </a:r>
            <a:r>
              <a:rPr lang="zh-CN" altLang="en-US" dirty="0"/>
              <a:t>、</a:t>
            </a:r>
            <a:r>
              <a:rPr lang="en-US" altLang="zh-CN" dirty="0"/>
              <a:t>region </a:t>
            </a:r>
            <a:r>
              <a:rPr lang="zh-CN" altLang="en-US" dirty="0"/>
              <a:t>与 </a:t>
            </a:r>
            <a:r>
              <a:rPr lang="en-US" altLang="zh-CN" dirty="0" err="1"/>
              <a:t>income_c</a:t>
            </a:r>
            <a:r>
              <a:rPr lang="en-US" altLang="zh-CN" dirty="0"/>
              <a:t> </a:t>
            </a:r>
            <a:r>
              <a:rPr lang="zh-CN" altLang="en-US" dirty="0"/>
              <a:t>的三维表。</a:t>
            </a:r>
          </a:p>
        </p:txBody>
      </p:sp>
      <p:sp>
        <p:nvSpPr>
          <p:cNvPr id="4" name="灯片编号占位符 3"/>
          <p:cNvSpPr>
            <a:spLocks noGrp="1"/>
          </p:cNvSpPr>
          <p:nvPr>
            <p:ph type="sldNum" sz="quarter" idx="5"/>
          </p:nvPr>
        </p:nvSpPr>
        <p:spPr/>
        <p:txBody>
          <a:bodyPr/>
          <a:lstStyle/>
          <a:p>
            <a:fld id="{4DEBF689-31EE-0945-8A16-5ABD20774B62}" type="slidenum">
              <a:rPr lang="en-CN" smtClean="0"/>
              <a:t>35</a:t>
            </a:fld>
            <a:endParaRPr lang="en-CN"/>
          </a:p>
        </p:txBody>
      </p:sp>
    </p:spTree>
    <p:extLst>
      <p:ext uri="{BB962C8B-B14F-4D97-AF65-F5344CB8AC3E}">
        <p14:creationId xmlns:p14="http://schemas.microsoft.com/office/powerpoint/2010/main" val="1302002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比较两数值变量的方法很多，我们可以从不同角度去比较，比如对两个独立的数值变量，也可以比较它们分布是否相同，还可以分析他们是否存在着某种相关关系，回归关系等。</a:t>
            </a:r>
            <a:endParaRPr lang="en-US" altLang="zh-CN" dirty="0"/>
          </a:p>
          <a:p>
            <a:r>
              <a:rPr lang="zh-CN" altLang="en-US" dirty="0"/>
              <a:t>简单分析两个数值变量关系，经常使用散点图。</a:t>
            </a:r>
            <a:r>
              <a:rPr lang="en-US" altLang="zh-CN" dirty="0"/>
              <a:t>R</a:t>
            </a:r>
            <a:r>
              <a:rPr lang="zh-CN" altLang="en-US" dirty="0"/>
              <a:t>里面非常简单，用</a:t>
            </a:r>
            <a:r>
              <a:rPr lang="en-US" altLang="zh-CN" dirty="0"/>
              <a:t>plot()</a:t>
            </a:r>
            <a:r>
              <a:rPr lang="zh-CN" altLang="en-US" dirty="0"/>
              <a:t>函数就可以。</a:t>
            </a:r>
          </a:p>
        </p:txBody>
      </p:sp>
      <p:sp>
        <p:nvSpPr>
          <p:cNvPr id="4" name="灯片编号占位符 3"/>
          <p:cNvSpPr>
            <a:spLocks noGrp="1"/>
          </p:cNvSpPr>
          <p:nvPr>
            <p:ph type="sldNum" sz="quarter" idx="5"/>
          </p:nvPr>
        </p:nvSpPr>
        <p:spPr/>
        <p:txBody>
          <a:bodyPr/>
          <a:lstStyle/>
          <a:p>
            <a:fld id="{4DEBF689-31EE-0945-8A16-5ABD20774B62}" type="slidenum">
              <a:rPr lang="en-CN" smtClean="0"/>
              <a:t>36</a:t>
            </a:fld>
            <a:endParaRPr lang="en-CN"/>
          </a:p>
        </p:txBody>
      </p:sp>
    </p:spTree>
    <p:extLst>
      <p:ext uri="{BB962C8B-B14F-4D97-AF65-F5344CB8AC3E}">
        <p14:creationId xmlns:p14="http://schemas.microsoft.com/office/powerpoint/2010/main" val="3432812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37</a:t>
            </a:fld>
            <a:endParaRPr lang="en-CN"/>
          </a:p>
        </p:txBody>
      </p:sp>
    </p:spTree>
    <p:extLst>
      <p:ext uri="{BB962C8B-B14F-4D97-AF65-F5344CB8AC3E}">
        <p14:creationId xmlns:p14="http://schemas.microsoft.com/office/powerpoint/2010/main" val="407950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统计学把取值范围是有限个值的变量或有一个数列构成的变量称为离散变量，其中标识分类情况的离散变量又称为分类变量。</a:t>
            </a:r>
            <a:endParaRPr lang="en-US" altLang="zh-CN" dirty="0"/>
          </a:p>
          <a:p>
            <a:r>
              <a:rPr lang="zh-CN" altLang="en-US" dirty="0"/>
              <a:t>分类变量我们可以用频数表，条图或饼图进行描述</a:t>
            </a:r>
          </a:p>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14</a:t>
            </a:fld>
            <a:endParaRPr lang="en-CN"/>
          </a:p>
        </p:txBody>
      </p:sp>
    </p:spTree>
    <p:extLst>
      <p:ext uri="{BB962C8B-B14F-4D97-AF65-F5344CB8AC3E}">
        <p14:creationId xmlns:p14="http://schemas.microsoft.com/office/powerpoint/2010/main" val="3121653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38</a:t>
            </a:fld>
            <a:endParaRPr lang="en-CN"/>
          </a:p>
        </p:txBody>
      </p:sp>
    </p:spTree>
    <p:extLst>
      <p:ext uri="{BB962C8B-B14F-4D97-AF65-F5344CB8AC3E}">
        <p14:creationId xmlns:p14="http://schemas.microsoft.com/office/powerpoint/2010/main" val="3778561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箱式图常用来比较各变量的分布情况，尤其是但每个变量都有很多的观察值时，点带图也可以用来比较各变量的分布情况，但主要用在样本观察值比较少时。</a:t>
            </a:r>
            <a:r>
              <a:rPr lang="en-US" altLang="zh-CN" dirty="0"/>
              <a:t>R</a:t>
            </a:r>
            <a:r>
              <a:rPr lang="zh-CN" altLang="en-US" dirty="0"/>
              <a:t>做点带图的函数时</a:t>
            </a:r>
            <a:r>
              <a:rPr lang="en-US" altLang="zh-CN" dirty="0" err="1"/>
              <a:t>stripchart</a:t>
            </a:r>
            <a:r>
              <a:rPr lang="en-US" altLang="zh-CN" dirty="0"/>
              <a:t>()</a:t>
            </a:r>
            <a:r>
              <a:rPr lang="zh-CN" altLang="en-US" dirty="0"/>
              <a:t>，对于双变量函数，其用法是</a:t>
            </a:r>
            <a:r>
              <a:rPr lang="en-US" altLang="zh-CN" dirty="0" err="1"/>
              <a:t>stripchart</a:t>
            </a:r>
            <a:r>
              <a:rPr lang="en-US" altLang="zh-CN" dirty="0"/>
              <a:t>(</a:t>
            </a:r>
            <a:r>
              <a:rPr lang="en-US" altLang="zh-CN" dirty="0" err="1"/>
              <a:t>z~t</a:t>
            </a:r>
            <a:r>
              <a:rPr lang="en-US" altLang="zh-CN" dirty="0"/>
              <a:t>)</a:t>
            </a:r>
            <a:r>
              <a:rPr lang="zh-CN" altLang="en-US" dirty="0"/>
              <a:t>，</a:t>
            </a:r>
            <a:r>
              <a:rPr lang="en-US" altLang="zh-CN" dirty="0"/>
              <a:t>z</a:t>
            </a:r>
            <a:r>
              <a:rPr lang="zh-CN" altLang="en-US" dirty="0"/>
              <a:t>变量在</a:t>
            </a:r>
            <a:r>
              <a:rPr lang="en-US" altLang="zh-CN" dirty="0"/>
              <a:t>t</a:t>
            </a:r>
            <a:r>
              <a:rPr lang="zh-CN" altLang="en-US" dirty="0"/>
              <a:t>变量上的分布情况，不同的是这里的</a:t>
            </a:r>
            <a:r>
              <a:rPr lang="en-US" altLang="zh-CN" dirty="0"/>
              <a:t>z</a:t>
            </a:r>
            <a:r>
              <a:rPr lang="zh-CN" altLang="en-US" dirty="0"/>
              <a:t>变量刻度在</a:t>
            </a:r>
            <a:r>
              <a:rPr lang="en-US" altLang="zh-CN" dirty="0"/>
              <a:t>x</a:t>
            </a:r>
            <a:r>
              <a:rPr lang="zh-CN" altLang="en-US" dirty="0"/>
              <a:t>轴上，而</a:t>
            </a:r>
            <a:r>
              <a:rPr lang="en-US" altLang="zh-CN" dirty="0"/>
              <a:t>t</a:t>
            </a:r>
            <a:r>
              <a:rPr lang="zh-CN" altLang="en-US" dirty="0"/>
              <a:t>变量刻度在</a:t>
            </a:r>
            <a:r>
              <a:rPr lang="en-US" altLang="zh-CN" dirty="0"/>
              <a:t>y</a:t>
            </a:r>
            <a:r>
              <a:rPr lang="zh-CN" altLang="en-US" dirty="0"/>
              <a:t>轴上。</a:t>
            </a:r>
          </a:p>
        </p:txBody>
      </p:sp>
      <p:sp>
        <p:nvSpPr>
          <p:cNvPr id="4" name="灯片编号占位符 3"/>
          <p:cNvSpPr>
            <a:spLocks noGrp="1"/>
          </p:cNvSpPr>
          <p:nvPr>
            <p:ph type="sldNum" sz="quarter" idx="5"/>
          </p:nvPr>
        </p:nvSpPr>
        <p:spPr/>
        <p:txBody>
          <a:bodyPr/>
          <a:lstStyle/>
          <a:p>
            <a:fld id="{4DEBF689-31EE-0945-8A16-5ABD20774B62}" type="slidenum">
              <a:rPr lang="en-CN" smtClean="0"/>
              <a:t>39</a:t>
            </a:fld>
            <a:endParaRPr lang="en-CN"/>
          </a:p>
        </p:txBody>
      </p:sp>
    </p:spTree>
    <p:extLst>
      <p:ext uri="{BB962C8B-B14F-4D97-AF65-F5344CB8AC3E}">
        <p14:creationId xmlns:p14="http://schemas.microsoft.com/office/powerpoint/2010/main" val="3524438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40</a:t>
            </a:fld>
            <a:endParaRPr lang="en-CN"/>
          </a:p>
        </p:txBody>
      </p:sp>
    </p:spTree>
    <p:extLst>
      <p:ext uri="{BB962C8B-B14F-4D97-AF65-F5344CB8AC3E}">
        <p14:creationId xmlns:p14="http://schemas.microsoft.com/office/powerpoint/2010/main" val="1636473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 </a:t>
            </a:r>
            <a:r>
              <a:rPr lang="zh-CN" altLang="en-US" dirty="0"/>
              <a:t>语言以向量为基本运算对象。也就是说，当输人的对象为向量时，对其中的每个元素分别进行处理，然后以向量的形式输出。</a:t>
            </a:r>
            <a:endParaRPr lang="en-US" altLang="zh-CN" dirty="0"/>
          </a:p>
          <a:p>
            <a:r>
              <a:rPr lang="en-US" altLang="zh-CN" dirty="0"/>
              <a:t>R</a:t>
            </a:r>
            <a:r>
              <a:rPr lang="zh-CN" altLang="en-US" dirty="0"/>
              <a:t>语言中基本上所有的数据运算均能允许向量操作。不仅如此，</a:t>
            </a:r>
            <a:r>
              <a:rPr lang="en-US" altLang="zh-CN" dirty="0"/>
              <a:t>R </a:t>
            </a:r>
            <a:r>
              <a:rPr lang="zh-CN" altLang="en-US" dirty="0"/>
              <a:t>还包含了许多高效的向量运算函数，这也是它不同于其他软件的一个显著特征。向量化运算的好处在于避免对数据框类数据使用循环计算，使代码更为简洁、高效和易于理解。本文对</a:t>
            </a:r>
            <a:r>
              <a:rPr lang="en-US" altLang="zh-CN" dirty="0"/>
              <a:t>apply </a:t>
            </a:r>
            <a:r>
              <a:rPr lang="zh-CN" altLang="en-US" dirty="0"/>
              <a:t>族函数作一个简单的归纳，以便于大家理解其中各函数的区别所在。</a:t>
            </a:r>
            <a:endParaRPr lang="en-US" altLang="zh-CN" dirty="0"/>
          </a:p>
          <a:p>
            <a:r>
              <a:rPr lang="en-US" altLang="zh-CN" dirty="0"/>
              <a:t>apply</a:t>
            </a:r>
            <a:r>
              <a:rPr lang="zh-CN" altLang="en-US" dirty="0"/>
              <a:t>族两数包括了 </a:t>
            </a:r>
            <a:r>
              <a:rPr lang="en-US" altLang="zh-CN" dirty="0"/>
              <a:t>apply</a:t>
            </a:r>
            <a:r>
              <a:rPr lang="zh-CN" altLang="en-US" dirty="0"/>
              <a:t>、</a:t>
            </a:r>
            <a:r>
              <a:rPr lang="en-US" altLang="zh-CN" dirty="0" err="1"/>
              <a:t>sapply</a:t>
            </a:r>
            <a:r>
              <a:rPr lang="zh-CN" altLang="en-US" dirty="0"/>
              <a:t>、</a:t>
            </a:r>
            <a:r>
              <a:rPr lang="en-US" altLang="zh-CN" dirty="0" err="1"/>
              <a:t>lapply</a:t>
            </a:r>
            <a:r>
              <a:rPr lang="zh-CN" altLang="en-US" dirty="0"/>
              <a:t>、</a:t>
            </a:r>
            <a:r>
              <a:rPr lang="en-US" altLang="zh-CN" dirty="0" err="1"/>
              <a:t>tapply</a:t>
            </a:r>
            <a:r>
              <a:rPr lang="en-US" altLang="zh-CN" dirty="0"/>
              <a:t> </a:t>
            </a:r>
            <a:r>
              <a:rPr lang="zh-CN" altLang="en-US" dirty="0"/>
              <a:t>等函数，这些两数在不同的情况下能高效地完成复杂的数据处理任务，但角色定位又有所不同，</a:t>
            </a:r>
            <a:endParaRPr lang="en-US" altLang="zh-CN" dirty="0"/>
          </a:p>
          <a:p>
            <a:endParaRPr lang="en-US" altLang="zh-CN" dirty="0"/>
          </a:p>
          <a:p>
            <a:r>
              <a:rPr lang="zh-CN" altLang="en-US" dirty="0"/>
              <a:t>矩阵应用函数</a:t>
            </a:r>
            <a:r>
              <a:rPr lang="en-US" altLang="zh-CN" dirty="0"/>
              <a:t>apply()</a:t>
            </a:r>
            <a:r>
              <a:rPr lang="zh-CN" altLang="en-US" dirty="0"/>
              <a:t>函数的处理对象是数据框（矩阵）或数组，它逐行或逐列地处理数据，其输出的结果是一个向量或是矩阵。下面的例子是对数据框的每一列求均值。</a:t>
            </a:r>
          </a:p>
        </p:txBody>
      </p:sp>
      <p:sp>
        <p:nvSpPr>
          <p:cNvPr id="4" name="灯片编号占位符 3"/>
          <p:cNvSpPr>
            <a:spLocks noGrp="1"/>
          </p:cNvSpPr>
          <p:nvPr>
            <p:ph type="sldNum" sz="quarter" idx="5"/>
          </p:nvPr>
        </p:nvSpPr>
        <p:spPr/>
        <p:txBody>
          <a:bodyPr/>
          <a:lstStyle/>
          <a:p>
            <a:fld id="{4DEBF689-31EE-0945-8A16-5ABD20774B62}" type="slidenum">
              <a:rPr lang="en-CN" smtClean="0"/>
              <a:t>41</a:t>
            </a:fld>
            <a:endParaRPr lang="en-CN"/>
          </a:p>
        </p:txBody>
      </p:sp>
    </p:spTree>
    <p:extLst>
      <p:ext uri="{BB962C8B-B14F-4D97-AF65-F5344CB8AC3E}">
        <p14:creationId xmlns:p14="http://schemas.microsoft.com/office/powerpoint/2010/main" val="2165587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lapply</a:t>
            </a:r>
            <a:r>
              <a:rPr lang="en-US" altLang="zh-CN" dirty="0"/>
              <a:t>()</a:t>
            </a:r>
            <a:r>
              <a:rPr lang="zh-CN" altLang="en-US" dirty="0"/>
              <a:t>的处理对象是向量、列表或其他对象，它将向量中的每个元素作为參数，输人到处理函数中，最后生成结果的格式为列表。在</a:t>
            </a:r>
            <a:r>
              <a:rPr lang="en-US" altLang="zh-CN" dirty="0"/>
              <a:t>R</a:t>
            </a:r>
            <a:r>
              <a:rPr lang="zh-CN" altLang="en-US" dirty="0"/>
              <a:t>中数据框是一种特殊的列表，所以数据框的列也将作为函数的处理对象。下面的例子即对个数据框按列来计算其中位数与标准差。</a:t>
            </a:r>
          </a:p>
        </p:txBody>
      </p:sp>
      <p:sp>
        <p:nvSpPr>
          <p:cNvPr id="4" name="灯片编号占位符 3"/>
          <p:cNvSpPr>
            <a:spLocks noGrp="1"/>
          </p:cNvSpPr>
          <p:nvPr>
            <p:ph type="sldNum" sz="quarter" idx="5"/>
          </p:nvPr>
        </p:nvSpPr>
        <p:spPr/>
        <p:txBody>
          <a:bodyPr/>
          <a:lstStyle/>
          <a:p>
            <a:fld id="{4DEBF689-31EE-0945-8A16-5ABD20774B62}" type="slidenum">
              <a:rPr lang="en-CN" smtClean="0"/>
              <a:t>42</a:t>
            </a:fld>
            <a:endParaRPr lang="en-CN"/>
          </a:p>
        </p:txBody>
      </p:sp>
    </p:spTree>
    <p:extLst>
      <p:ext uri="{BB962C8B-B14F-4D97-AF65-F5344CB8AC3E}">
        <p14:creationId xmlns:p14="http://schemas.microsoft.com/office/powerpoint/2010/main" val="1491391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43</a:t>
            </a:fld>
            <a:endParaRPr lang="en-CN"/>
          </a:p>
        </p:txBody>
      </p:sp>
    </p:spTree>
    <p:extLst>
      <p:ext uri="{BB962C8B-B14F-4D97-AF65-F5344CB8AC3E}">
        <p14:creationId xmlns:p14="http://schemas.microsoft.com/office/powerpoint/2010/main" val="1799970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44</a:t>
            </a:fld>
            <a:endParaRPr lang="en-CN"/>
          </a:p>
        </p:txBody>
      </p:sp>
    </p:spTree>
    <p:extLst>
      <p:ext uri="{BB962C8B-B14F-4D97-AF65-F5344CB8AC3E}">
        <p14:creationId xmlns:p14="http://schemas.microsoft.com/office/powerpoint/2010/main" val="3982636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统计学把取值范围是有限个值的变量或有一个数列构成的变量称为离散变量，其中标识分类情况的离散变量又称为分类变量。</a:t>
            </a:r>
            <a:endParaRPr lang="en-US" altLang="zh-CN" dirty="0"/>
          </a:p>
          <a:p>
            <a:r>
              <a:rPr lang="zh-CN" altLang="en-US" dirty="0"/>
              <a:t>分类变量我们可以用频数表，条图或饼图进行描述</a:t>
            </a:r>
          </a:p>
        </p:txBody>
      </p:sp>
      <p:sp>
        <p:nvSpPr>
          <p:cNvPr id="4" name="灯片编号占位符 3"/>
          <p:cNvSpPr>
            <a:spLocks noGrp="1"/>
          </p:cNvSpPr>
          <p:nvPr>
            <p:ph type="sldNum" sz="quarter" idx="5"/>
          </p:nvPr>
        </p:nvSpPr>
        <p:spPr/>
        <p:txBody>
          <a:bodyPr/>
          <a:lstStyle/>
          <a:p>
            <a:fld id="{4DEBF689-31EE-0945-8A16-5ABD20774B62}" type="slidenum">
              <a:rPr lang="en-CN" smtClean="0"/>
              <a:t>15</a:t>
            </a:fld>
            <a:endParaRPr lang="en-CN"/>
          </a:p>
        </p:txBody>
      </p:sp>
    </p:spTree>
    <p:extLst>
      <p:ext uri="{BB962C8B-B14F-4D97-AF65-F5344CB8AC3E}">
        <p14:creationId xmlns:p14="http://schemas.microsoft.com/office/powerpoint/2010/main" val="785568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18</a:t>
            </a:fld>
            <a:endParaRPr lang="en-CN"/>
          </a:p>
        </p:txBody>
      </p:sp>
    </p:spTree>
    <p:extLst>
      <p:ext uri="{BB962C8B-B14F-4D97-AF65-F5344CB8AC3E}">
        <p14:creationId xmlns:p14="http://schemas.microsoft.com/office/powerpoint/2010/main" val="2960842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19</a:t>
            </a:fld>
            <a:endParaRPr lang="en-CN"/>
          </a:p>
        </p:txBody>
      </p:sp>
    </p:spTree>
    <p:extLst>
      <p:ext uri="{BB962C8B-B14F-4D97-AF65-F5344CB8AC3E}">
        <p14:creationId xmlns:p14="http://schemas.microsoft.com/office/powerpoint/2010/main" val="112809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数值分组</a:t>
            </a:r>
          </a:p>
        </p:txBody>
      </p:sp>
      <p:sp>
        <p:nvSpPr>
          <p:cNvPr id="4" name="灯片编号占位符 3"/>
          <p:cNvSpPr>
            <a:spLocks noGrp="1"/>
          </p:cNvSpPr>
          <p:nvPr>
            <p:ph type="sldNum" sz="quarter" idx="5"/>
          </p:nvPr>
        </p:nvSpPr>
        <p:spPr/>
        <p:txBody>
          <a:bodyPr/>
          <a:lstStyle/>
          <a:p>
            <a:fld id="{4DEBF689-31EE-0945-8A16-5ABD20774B62}" type="slidenum">
              <a:rPr lang="en-CN" smtClean="0"/>
              <a:t>20</a:t>
            </a:fld>
            <a:endParaRPr lang="en-CN"/>
          </a:p>
        </p:txBody>
      </p:sp>
    </p:spTree>
    <p:extLst>
      <p:ext uri="{BB962C8B-B14F-4D97-AF65-F5344CB8AC3E}">
        <p14:creationId xmlns:p14="http://schemas.microsoft.com/office/powerpoint/2010/main" val="3459960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展示样本的累积频率分布与理论正态分布的累积概率分布之间的关系。</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24</a:t>
            </a:fld>
            <a:endParaRPr lang="en-CN"/>
          </a:p>
        </p:txBody>
      </p:sp>
    </p:spTree>
    <p:extLst>
      <p:ext uri="{BB962C8B-B14F-4D97-AF65-F5344CB8AC3E}">
        <p14:creationId xmlns:p14="http://schemas.microsoft.com/office/powerpoint/2010/main" val="1947953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箱式图和直方图一样是用于考察连续变量的分布情况，但它的功能和直方图并不重叠，直方图侧重于对一个连续变量的分布情况进行详细考察，而箱式图更注重于勾勒出统计的主要信息，并且便于对多个连续变量同时考察，或者对一个变量分组进行考察，在使用上要比直方图更为灵活。</a:t>
            </a:r>
            <a:endParaRPr lang="en-US" altLang="zh-CN" dirty="0"/>
          </a:p>
          <a:p>
            <a:r>
              <a:rPr lang="zh-CN" altLang="en-US" dirty="0"/>
              <a:t>在</a:t>
            </a:r>
            <a:r>
              <a:rPr lang="en-US" altLang="zh-CN" dirty="0"/>
              <a:t>R</a:t>
            </a:r>
            <a:r>
              <a:rPr lang="zh-CN" altLang="en-US" dirty="0"/>
              <a:t>中箱式图默认为垂直式，要得到水平箱式图，参数</a:t>
            </a:r>
            <a:r>
              <a:rPr lang="en-US" altLang="zh-CN" dirty="0"/>
              <a:t>horizontal</a:t>
            </a:r>
            <a:r>
              <a:rPr lang="zh-CN" altLang="en-US" dirty="0"/>
              <a:t>设置为</a:t>
            </a:r>
            <a:r>
              <a:rPr lang="en-US" altLang="zh-CN" dirty="0"/>
              <a:t>TRUE</a:t>
            </a:r>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25</a:t>
            </a:fld>
            <a:endParaRPr lang="en-CN"/>
          </a:p>
        </p:txBody>
      </p:sp>
    </p:spTree>
    <p:extLst>
      <p:ext uri="{BB962C8B-B14F-4D97-AF65-F5344CB8AC3E}">
        <p14:creationId xmlns:p14="http://schemas.microsoft.com/office/powerpoint/2010/main" val="3407925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BF689-31EE-0945-8A16-5ABD20774B62}" type="slidenum">
              <a:rPr lang="en-CN" smtClean="0"/>
              <a:t>26</a:t>
            </a:fld>
            <a:endParaRPr lang="en-CN"/>
          </a:p>
        </p:txBody>
      </p:sp>
    </p:spTree>
    <p:extLst>
      <p:ext uri="{BB962C8B-B14F-4D97-AF65-F5344CB8AC3E}">
        <p14:creationId xmlns:p14="http://schemas.microsoft.com/office/powerpoint/2010/main" val="168522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lnSpc>
                <a:spcPct val="125000"/>
              </a:lnSpc>
              <a:defRPr sz="5400" spc="140" baseline="0"/>
            </a:lvl1pPr>
          </a:lstStyle>
          <a:p>
            <a:r>
              <a:rPr lang="en-US" dirty="0"/>
              <a:t>Click to edit Master title style</a:t>
            </a:r>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lnSpc>
                <a:spcPct val="125000"/>
              </a:lnSpc>
              <a:buNone/>
              <a:defRPr sz="2400" baseline="0">
                <a:latin typeface="Arial Nova" panose="020F0502020204030204" pitchFamily="34" charset="0"/>
                <a:ea typeface="宋体" panose="0201060003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12/9/2024</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2434903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12/9/2024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18037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12/9/2024</a:t>
            </a:fld>
            <a:endParaRPr lang="en-US" dirty="0"/>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1471747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normAutofit/>
          </a:bodyPr>
          <a:lstStyle>
            <a:lvl1pPr>
              <a:defRPr sz="5400" spc="14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lvl1pPr>
              <a:lnSpc>
                <a:spcPct val="125000"/>
              </a:lnSpc>
              <a:defRPr/>
            </a:lvl1pPr>
            <a:lvl2pPr>
              <a:lnSpc>
                <a:spcPct val="125000"/>
              </a:lnSpc>
              <a:defRPr/>
            </a:lvl2pPr>
            <a:lvl3pPr>
              <a:lnSpc>
                <a:spcPct val="125000"/>
              </a:lnSpc>
              <a:defRPr/>
            </a:lvl3pPr>
            <a:lvl4pPr>
              <a:lnSpc>
                <a:spcPct val="125000"/>
              </a:lnSpc>
              <a:defRPr/>
            </a:lvl4pPr>
            <a:lvl5pPr>
              <a:lnSpc>
                <a:spcPct val="125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12/9/2024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33793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lnSpc>
                <a:spcPct val="125000"/>
              </a:lnSpc>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hasCustomPrompt="1"/>
          </p:nvPr>
        </p:nvSpPr>
        <p:spPr>
          <a:xfrm>
            <a:off x="777240" y="4589463"/>
            <a:ext cx="10570210" cy="1500187"/>
          </a:xfrm>
        </p:spPr>
        <p:txBody>
          <a:bodyPr/>
          <a:lstStyle>
            <a:lvl1pPr marL="0" indent="0">
              <a:lnSpc>
                <a:spcPct val="125000"/>
              </a:lnSpc>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12/9/2024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95229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12/9/2024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151748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12/9/2024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75317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12/9/2024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27600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12/9/2024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7927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12/9/2024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73764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12/9/2024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4667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baseline="0">
                <a:solidFill>
                  <a:schemeClr val="tx1">
                    <a:tint val="75000"/>
                  </a:schemeClr>
                </a:solidFill>
                <a:latin typeface="Times New Roman" panose="02020603050405020304" pitchFamily="18" charset="0"/>
                <a:ea typeface="宋体" panose="02010600030101010101" pitchFamily="2" charset="-122"/>
                <a:cs typeface="Times New Roman" panose="02020603050405020304" pitchFamily="18" charset="0"/>
              </a:defRPr>
            </a:lvl1pPr>
          </a:lstStyle>
          <a:p>
            <a:fld id="{4A8D24A4-5FEC-4062-8995-EB21925B3B40}" type="datetime1">
              <a:rPr lang="en-US" smtClean="0"/>
              <a:pPr/>
              <a:t>12/9/2024</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baseline="0">
                <a:solidFill>
                  <a:schemeClr val="tx1">
                    <a:tint val="75000"/>
                  </a:schemeClr>
                </a:solidFill>
                <a:latin typeface="Times New Roman" panose="02020603050405020304" pitchFamily="18" charset="0"/>
                <a:ea typeface="宋体" panose="02010600030101010101" pitchFamily="2" charset="-122"/>
                <a:cs typeface="Times New Roman" panose="02020603050405020304" pitchFamily="18" charset="0"/>
              </a:defRPr>
            </a:lvl1pPr>
          </a:lstStyle>
          <a:p>
            <a:endParaRPr lang="en-US" dirty="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latin typeface="Times New Roman" panose="02020603050405020304" pitchFamily="18" charset="0"/>
                <a:cs typeface="Times New Roman" panose="02020603050405020304" pitchFamily="18" charset="0"/>
              </a:defRPr>
            </a:lvl1pPr>
          </a:lstStyle>
          <a:p>
            <a:fld id="{35747434-7036-48DB-A148-6B3D8EE75CDA}" type="slidenum">
              <a:rPr lang="en-US" smtClean="0"/>
              <a:pPr/>
              <a:t>‹#›</a:t>
            </a:fld>
            <a:endParaRPr lang="en-US"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147570"/>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ftr="0" dt="0"/>
  <p:txStyles>
    <p:titleStyle>
      <a:lvl1pPr algn="l" defTabSz="914400" rtl="0" eaLnBrk="1" latinLnBrk="0" hangingPunct="1">
        <a:lnSpc>
          <a:spcPct val="125000"/>
        </a:lnSpc>
        <a:spcBef>
          <a:spcPct val="0"/>
        </a:spcBef>
        <a:buNone/>
        <a:defRPr sz="5400" b="0" kern="1200" spc="140" baseline="0">
          <a:solidFill>
            <a:schemeClr val="tx2"/>
          </a:solidFill>
          <a:latin typeface="Arial Nova" panose="020B0504020202020204" pitchFamily="34" charset="0"/>
          <a:ea typeface="宋体" panose="02010600030101010101" pitchFamily="2" charset="-122"/>
          <a:cs typeface="+mj-cs"/>
        </a:defRPr>
      </a:lvl1pPr>
    </p:titleStyle>
    <p:bodyStyle>
      <a:lvl1pPr marL="228600" indent="-228600" algn="l" defTabSz="914400" rtl="0" eaLnBrk="1" latinLnBrk="0" hangingPunct="1">
        <a:lnSpc>
          <a:spcPct val="125000"/>
        </a:lnSpc>
        <a:spcBef>
          <a:spcPts val="300"/>
        </a:spcBef>
        <a:buClr>
          <a:schemeClr val="tx2">
            <a:lumMod val="75000"/>
            <a:lumOff val="25000"/>
          </a:schemeClr>
        </a:buClr>
        <a:buFont typeface="Arial" panose="020B0604020202020204" pitchFamily="34" charset="0"/>
        <a:buChar char="•"/>
        <a:defRPr sz="2400" kern="1200" spc="140" baseline="0">
          <a:solidFill>
            <a:schemeClr val="tx2"/>
          </a:solidFill>
          <a:latin typeface="Arial Nova" panose="020B0504020202020204" pitchFamily="34" charset="0"/>
          <a:ea typeface="宋体" panose="02010600030101010101" pitchFamily="2" charset="-122"/>
          <a:cs typeface="+mn-cs"/>
        </a:defRPr>
      </a:lvl1pPr>
      <a:lvl2pPr marL="685800" indent="-228600" algn="l" defTabSz="914400" rtl="0" eaLnBrk="1" latinLnBrk="0" hangingPunct="1">
        <a:lnSpc>
          <a:spcPct val="125000"/>
        </a:lnSpc>
        <a:spcBef>
          <a:spcPts val="200"/>
        </a:spcBef>
        <a:buClr>
          <a:schemeClr val="tx2">
            <a:lumMod val="75000"/>
            <a:lumOff val="25000"/>
          </a:schemeClr>
        </a:buClr>
        <a:buFont typeface="Arial" panose="020B0604020202020204" pitchFamily="34" charset="0"/>
        <a:buChar char="•"/>
        <a:defRPr sz="2200" kern="1200" spc="140" baseline="0">
          <a:solidFill>
            <a:schemeClr val="tx2"/>
          </a:solidFill>
          <a:latin typeface="Arial Nova" panose="020B0504020202020204" pitchFamily="34" charset="0"/>
          <a:ea typeface="宋体" panose="02010600030101010101" pitchFamily="2" charset="-122"/>
          <a:cs typeface="+mn-cs"/>
        </a:defRPr>
      </a:lvl2pPr>
      <a:lvl3pPr marL="1143000" indent="-228600" algn="l" defTabSz="914400" rtl="0" eaLnBrk="1" latinLnBrk="0" hangingPunct="1">
        <a:lnSpc>
          <a:spcPct val="125000"/>
        </a:lnSpc>
        <a:spcBef>
          <a:spcPts val="200"/>
        </a:spcBef>
        <a:buClr>
          <a:schemeClr val="tx2">
            <a:lumMod val="75000"/>
            <a:lumOff val="25000"/>
          </a:schemeClr>
        </a:buClr>
        <a:buFont typeface="Arial" panose="020B0604020202020204" pitchFamily="34" charset="0"/>
        <a:buChar char="•"/>
        <a:defRPr sz="2000" kern="1200" spc="140" baseline="0">
          <a:solidFill>
            <a:schemeClr val="tx2"/>
          </a:solidFill>
          <a:latin typeface="Arial Nova" panose="020B0504020202020204" pitchFamily="34" charset="0"/>
          <a:ea typeface="宋体" panose="02010600030101010101" pitchFamily="2" charset="-122"/>
          <a:cs typeface="+mn-cs"/>
        </a:defRPr>
      </a:lvl3pPr>
      <a:lvl4pPr marL="1600200" indent="-228600" algn="l" defTabSz="914400" rtl="0" eaLnBrk="1" latinLnBrk="0" hangingPunct="1">
        <a:lnSpc>
          <a:spcPct val="125000"/>
        </a:lnSpc>
        <a:spcBef>
          <a:spcPts val="100"/>
        </a:spcBef>
        <a:buClr>
          <a:schemeClr val="tx2">
            <a:lumMod val="75000"/>
            <a:lumOff val="25000"/>
          </a:schemeClr>
        </a:buClr>
        <a:buFont typeface="Arial" panose="020B0604020202020204" pitchFamily="34" charset="0"/>
        <a:buChar char="•"/>
        <a:defRPr sz="1600" kern="1200" spc="140" baseline="0">
          <a:solidFill>
            <a:schemeClr val="tx2"/>
          </a:solidFill>
          <a:latin typeface="Arial Nova" panose="020B0504020202020204" pitchFamily="34" charset="0"/>
          <a:ea typeface="宋体" panose="02010600030101010101" pitchFamily="2" charset="-122"/>
          <a:cs typeface="+mn-cs"/>
        </a:defRPr>
      </a:lvl4pPr>
      <a:lvl5pPr marL="2057400" indent="-228600" algn="l" defTabSz="914400" rtl="0" eaLnBrk="1" latinLnBrk="0" hangingPunct="1">
        <a:lnSpc>
          <a:spcPct val="125000"/>
        </a:lnSpc>
        <a:spcBef>
          <a:spcPts val="0"/>
        </a:spcBef>
        <a:buClr>
          <a:schemeClr val="tx2">
            <a:lumMod val="75000"/>
            <a:lumOff val="25000"/>
          </a:schemeClr>
        </a:buClr>
        <a:buFont typeface="Arial" panose="020B0604020202020204" pitchFamily="34" charset="0"/>
        <a:buChar char="•"/>
        <a:defRPr sz="1400" kern="1200" spc="140" baseline="0">
          <a:solidFill>
            <a:schemeClr val="tx2"/>
          </a:solidFill>
          <a:latin typeface="Arial Nova" panose="020B050402020202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7" name="Video 6" descr="Different Hand Drawn Graphs">
            <a:extLst>
              <a:ext uri="{FF2B5EF4-FFF2-40B4-BE49-F238E27FC236}">
                <a16:creationId xmlns:a16="http://schemas.microsoft.com/office/drawing/2014/main" id="{6CCED235-510C-45C2-7C56-8CC3F8421D1B}"/>
              </a:ext>
            </a:extLst>
          </p:cNvPr>
          <p:cNvPicPr>
            <a:picLocks noChangeAspect="1"/>
          </p:cNvPicPr>
          <p:nvPr>
            <a:videoFile r:link="rId2"/>
            <p:extLst>
              <p:ext uri="{DAA4B4D4-6D71-4841-9C94-3DE7FCFB9230}">
                <p14:media xmlns:p14="http://schemas.microsoft.com/office/powerpoint/2010/main" r:embed="rId1"/>
              </p:ext>
            </p:extLst>
          </p:nvPr>
        </p:nvPicPr>
        <p:blipFill>
          <a:blip r:embed="rId5">
            <a:alphaModFix/>
          </a:blip>
          <a:srcRect t="284" r="-1" b="-1"/>
          <a:stretch/>
        </p:blipFill>
        <p:spPr>
          <a:xfrm>
            <a:off x="20" y="10"/>
            <a:ext cx="12191980" cy="6857990"/>
          </a:xfrm>
          <a:prstGeom prst="rect">
            <a:avLst/>
          </a:prstGeom>
        </p:spPr>
      </p:pic>
      <p:sp>
        <p:nvSpPr>
          <p:cNvPr id="14" name="Freeform: Shape 13">
            <a:extLst>
              <a:ext uri="{FF2B5EF4-FFF2-40B4-BE49-F238E27FC236}">
                <a16:creationId xmlns:a16="http://schemas.microsoft.com/office/drawing/2014/main" id="{36C5C053-F6BB-464B-BDD2-9D811A24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315D1CC-8D02-4016-AD7A-097E77AAE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CB84D5D-9C64-4481-B8AD-C109F7DB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1A9D26D-082A-4101-8D75-863B7B7AB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0FE0BA4-FE6E-4B91-9A1B-E373720BD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0E6F154-6DA5-4544-8945-8AF8DE20A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5558ED7-8ED9-4B7F-8138-C5B8A0EC1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E9F88F-5950-42B0-B9A3-898F9183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235594-CC2A-4C98-EAAA-FA0551B12CD4}"/>
              </a:ext>
            </a:extLst>
          </p:cNvPr>
          <p:cNvSpPr>
            <a:spLocks noGrp="1"/>
          </p:cNvSpPr>
          <p:nvPr>
            <p:ph type="ctrTitle"/>
          </p:nvPr>
        </p:nvSpPr>
        <p:spPr>
          <a:xfrm>
            <a:off x="5659718" y="565846"/>
            <a:ext cx="5770281" cy="3617644"/>
          </a:xfrm>
        </p:spPr>
        <p:txBody>
          <a:bodyPr anchor="b">
            <a:normAutofit/>
          </a:bodyPr>
          <a:lstStyle/>
          <a:p>
            <a:pPr algn="r">
              <a:lnSpc>
                <a:spcPct val="125000"/>
              </a:lnSpc>
            </a:pPr>
            <a:r>
              <a:rPr lang="en-CN" sz="6000" dirty="0">
                <a:solidFill>
                  <a:srgbClr val="FFFFFF"/>
                </a:solidFill>
              </a:rPr>
              <a:t>数理统计分析</a:t>
            </a:r>
            <a:br>
              <a:rPr lang="en-US" sz="6000" dirty="0">
                <a:solidFill>
                  <a:srgbClr val="FFFFFF"/>
                </a:solidFill>
              </a:rPr>
            </a:br>
            <a:r>
              <a:rPr lang="en-US" altLang="zh-CN" sz="6000" dirty="0">
                <a:solidFill>
                  <a:srgbClr val="FFFFFF"/>
                </a:solidFill>
              </a:rPr>
              <a:t>—</a:t>
            </a:r>
            <a:r>
              <a:rPr lang="zh-CN" altLang="en-US" sz="6000" dirty="0">
                <a:solidFill>
                  <a:srgbClr val="FFFFFF"/>
                </a:solidFill>
              </a:rPr>
              <a:t>基本</a:t>
            </a:r>
            <a:r>
              <a:rPr lang="zh-CN" altLang="en-US" sz="6000">
                <a:solidFill>
                  <a:srgbClr val="FFFFFF"/>
                </a:solidFill>
              </a:rPr>
              <a:t>统计描述</a:t>
            </a:r>
            <a:endParaRPr lang="en-CN" sz="6000" dirty="0">
              <a:solidFill>
                <a:srgbClr val="FFFFFF"/>
              </a:solidFill>
            </a:endParaRPr>
          </a:p>
        </p:txBody>
      </p:sp>
      <p:sp>
        <p:nvSpPr>
          <p:cNvPr id="3" name="Subtitle 2">
            <a:extLst>
              <a:ext uri="{FF2B5EF4-FFF2-40B4-BE49-F238E27FC236}">
                <a16:creationId xmlns:a16="http://schemas.microsoft.com/office/drawing/2014/main" id="{932DEB6B-D33C-8859-3B89-3A7EAF062A5B}"/>
              </a:ext>
            </a:extLst>
          </p:cNvPr>
          <p:cNvSpPr>
            <a:spLocks noGrp="1"/>
          </p:cNvSpPr>
          <p:nvPr>
            <p:ph type="subTitle" idx="1"/>
          </p:nvPr>
        </p:nvSpPr>
        <p:spPr>
          <a:xfrm>
            <a:off x="5659718" y="4456144"/>
            <a:ext cx="5770281" cy="1619074"/>
          </a:xfrm>
        </p:spPr>
        <p:txBody>
          <a:bodyPr anchor="t">
            <a:normAutofit/>
          </a:bodyPr>
          <a:lstStyle/>
          <a:p>
            <a:pPr algn="r"/>
            <a:r>
              <a:rPr lang="en-CN" dirty="0">
                <a:solidFill>
                  <a:srgbClr val="FFFFFF"/>
                </a:solidFill>
              </a:rPr>
              <a:t>成都信息工程大学</a:t>
            </a:r>
            <a:endParaRPr lang="en-US" dirty="0">
              <a:solidFill>
                <a:srgbClr val="FFFFFF"/>
              </a:solidFill>
            </a:endParaRPr>
          </a:p>
          <a:p>
            <a:pPr algn="r"/>
            <a:r>
              <a:rPr lang="zh-CN" altLang="en-US" dirty="0">
                <a:solidFill>
                  <a:srgbClr val="FFFFFF"/>
                </a:solidFill>
              </a:rPr>
              <a:t>人工智能学院（区块链产业学院）</a:t>
            </a:r>
            <a:endParaRPr lang="en-US" altLang="zh-CN">
              <a:solidFill>
                <a:srgbClr val="FFFFFF"/>
              </a:solidFill>
            </a:endParaRPr>
          </a:p>
          <a:p>
            <a:pPr algn="r"/>
            <a:r>
              <a:rPr lang="zh-CN" altLang="en-US">
                <a:solidFill>
                  <a:srgbClr val="FFFFFF"/>
                </a:solidFill>
              </a:rPr>
              <a:t>高</a:t>
            </a:r>
            <a:r>
              <a:rPr lang="zh-CN" altLang="en-US" dirty="0">
                <a:solidFill>
                  <a:srgbClr val="FFFFFF"/>
                </a:solidFill>
              </a:rPr>
              <a:t>路路</a:t>
            </a:r>
            <a:endParaRPr lang="en-CN" dirty="0">
              <a:solidFill>
                <a:srgbClr val="FFFFFF"/>
              </a:solidFill>
            </a:endParaRPr>
          </a:p>
        </p:txBody>
      </p:sp>
      <p:sp>
        <p:nvSpPr>
          <p:cNvPr id="4" name="Date Placeholder 3">
            <a:extLst>
              <a:ext uri="{FF2B5EF4-FFF2-40B4-BE49-F238E27FC236}">
                <a16:creationId xmlns:a16="http://schemas.microsoft.com/office/drawing/2014/main" id="{7015A7DA-9001-B89B-FD38-0832A5DF78D9}"/>
              </a:ext>
            </a:extLst>
          </p:cNvPr>
          <p:cNvSpPr>
            <a:spLocks noGrp="1"/>
          </p:cNvSpPr>
          <p:nvPr>
            <p:ph type="dt" sz="half" idx="10"/>
          </p:nvPr>
        </p:nvSpPr>
        <p:spPr>
          <a:xfrm>
            <a:off x="777240" y="6488268"/>
            <a:ext cx="2743200" cy="233209"/>
          </a:xfrm>
        </p:spPr>
        <p:txBody>
          <a:bodyPr>
            <a:normAutofit/>
          </a:bodyPr>
          <a:lstStyle/>
          <a:p>
            <a:pPr>
              <a:lnSpc>
                <a:spcPct val="90000"/>
              </a:lnSpc>
              <a:spcAft>
                <a:spcPts val="600"/>
              </a:spcAft>
            </a:pPr>
            <a:fld id="{F2EE3B7B-C7B5-42CF-90CF-67B3D21B2314}" type="datetime1">
              <a:rPr lang="en-US">
                <a:solidFill>
                  <a:srgbClr val="FFFFFF"/>
                </a:solidFill>
              </a:rPr>
              <a:pPr>
                <a:lnSpc>
                  <a:spcPct val="90000"/>
                </a:lnSpc>
                <a:spcAft>
                  <a:spcPts val="600"/>
                </a:spcAft>
              </a:pPr>
              <a:t>12/9/2024</a:t>
            </a:fld>
            <a:endParaRPr lang="en-US">
              <a:solidFill>
                <a:srgbClr val="FFFFFF"/>
              </a:solidFill>
            </a:endParaRPr>
          </a:p>
        </p:txBody>
      </p:sp>
      <p:sp>
        <p:nvSpPr>
          <p:cNvPr id="6" name="Slide Number Placeholder 5">
            <a:extLst>
              <a:ext uri="{FF2B5EF4-FFF2-40B4-BE49-F238E27FC236}">
                <a16:creationId xmlns:a16="http://schemas.microsoft.com/office/drawing/2014/main" id="{C84B8B25-0890-26DE-E96D-37271A147412}"/>
              </a:ext>
            </a:extLst>
          </p:cNvPr>
          <p:cNvSpPr>
            <a:spLocks noGrp="1"/>
          </p:cNvSpPr>
          <p:nvPr>
            <p:ph type="sldNum" sz="quarter" idx="12"/>
          </p:nvPr>
        </p:nvSpPr>
        <p:spPr>
          <a:xfrm>
            <a:off x="10107826" y="6488268"/>
            <a:ext cx="1328523" cy="233209"/>
          </a:xfrm>
        </p:spPr>
        <p:txBody>
          <a:bodyPr>
            <a:normAutofit/>
          </a:bodyPr>
          <a:lstStyle/>
          <a:p>
            <a:pPr>
              <a:lnSpc>
                <a:spcPct val="90000"/>
              </a:lnSpc>
              <a:spcAft>
                <a:spcPts val="600"/>
              </a:spcAft>
            </a:pPr>
            <a:fld id="{6E91CC32-6A6B-4E2E-BBA1-6864F305DA26}" type="slidenum">
              <a:rPr lang="en-US">
                <a:solidFill>
                  <a:srgbClr val="FFFFFF"/>
                </a:solidFill>
              </a:rPr>
              <a:pPr>
                <a:lnSpc>
                  <a:spcPct val="90000"/>
                </a:lnSpc>
                <a:spcAft>
                  <a:spcPts val="600"/>
                </a:spcAft>
              </a:pPr>
              <a:t>1</a:t>
            </a:fld>
            <a:endParaRPr lang="en-US">
              <a:solidFill>
                <a:srgbClr val="FFFFFF"/>
              </a:solidFill>
            </a:endParaRPr>
          </a:p>
        </p:txBody>
      </p:sp>
    </p:spTree>
    <p:extLst>
      <p:ext uri="{BB962C8B-B14F-4D97-AF65-F5344CB8AC3E}">
        <p14:creationId xmlns:p14="http://schemas.microsoft.com/office/powerpoint/2010/main" val="216417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02193-6242-FE35-1215-D113AEE3148C}"/>
              </a:ext>
            </a:extLst>
          </p:cNvPr>
          <p:cNvSpPr>
            <a:spLocks noGrp="1"/>
          </p:cNvSpPr>
          <p:nvPr>
            <p:ph type="title"/>
          </p:nvPr>
        </p:nvSpPr>
        <p:spPr/>
        <p:txBody>
          <a:bodyPr>
            <a:normAutofit fontScale="90000"/>
          </a:bodyPr>
          <a:lstStyle/>
          <a:p>
            <a:r>
              <a:rPr lang="en-US" altLang="zh-CN" sz="4400" dirty="0"/>
              <a:t>4.1 </a:t>
            </a:r>
            <a:r>
              <a:rPr lang="zh-CN" altLang="en-US" sz="4400" dirty="0"/>
              <a:t>基本图形显示函数</a:t>
            </a:r>
            <a:br>
              <a:rPr lang="en-US" altLang="zh-CN" sz="4000" dirty="0"/>
            </a:br>
            <a:r>
              <a:rPr lang="en-US" altLang="zh-CN" sz="4000" dirty="0"/>
              <a:t>4.1.3 </a:t>
            </a:r>
            <a:r>
              <a:rPr lang="zh-CN" altLang="en-US" sz="4000" dirty="0"/>
              <a:t>绘图函数参数</a:t>
            </a:r>
          </a:p>
        </p:txBody>
      </p:sp>
      <p:sp>
        <p:nvSpPr>
          <p:cNvPr id="3" name="内容占位符 2">
            <a:extLst>
              <a:ext uri="{FF2B5EF4-FFF2-40B4-BE49-F238E27FC236}">
                <a16:creationId xmlns:a16="http://schemas.microsoft.com/office/drawing/2014/main" id="{708C2A4D-E31F-F626-0B98-568E28DD5028}"/>
              </a:ext>
            </a:extLst>
          </p:cNvPr>
          <p:cNvSpPr>
            <a:spLocks noGrp="1"/>
          </p:cNvSpPr>
          <p:nvPr>
            <p:ph idx="1"/>
          </p:nvPr>
        </p:nvSpPr>
        <p:spPr>
          <a:xfrm>
            <a:off x="777240" y="1825625"/>
            <a:ext cx="10659110" cy="4839870"/>
          </a:xfrm>
        </p:spPr>
        <p:txBody>
          <a:bodyPr/>
          <a:lstStyle/>
          <a:p>
            <a:pPr marL="0" indent="0">
              <a:buNone/>
            </a:pPr>
            <a:r>
              <a:rPr lang="zh-CN" altLang="en-US" sz="2800" dirty="0">
                <a:solidFill>
                  <a:srgbClr val="0033CC"/>
                </a:solidFill>
              </a:rPr>
              <a:t>参数设置</a:t>
            </a:r>
            <a:endParaRPr lang="en-US" altLang="zh-CN" sz="2800" dirty="0">
              <a:solidFill>
                <a:srgbClr val="0033CC"/>
              </a:solidFill>
            </a:endParaRPr>
          </a:p>
          <a:p>
            <a:pPr marL="0" indent="457200">
              <a:spcBef>
                <a:spcPts val="500"/>
              </a:spcBef>
              <a:buNone/>
            </a:pPr>
            <a:r>
              <a:rPr lang="zh-CN" altLang="en-US" dirty="0">
                <a:solidFill>
                  <a:schemeClr val="tx1"/>
                </a:solidFill>
              </a:rPr>
              <a:t>除了低级作图命令之外，图形的显示也可以用绘图参数来改良。绘图参数可以作为</a:t>
            </a:r>
            <a:r>
              <a:rPr lang="zh-CN" altLang="en-US" dirty="0">
                <a:solidFill>
                  <a:srgbClr val="FF0000"/>
                </a:solidFill>
              </a:rPr>
              <a:t>图形函数的选项</a:t>
            </a:r>
            <a:r>
              <a:rPr lang="en-US" altLang="zh-CN" dirty="0">
                <a:solidFill>
                  <a:schemeClr val="tx1"/>
                </a:solidFill>
              </a:rPr>
              <a:t>(</a:t>
            </a:r>
            <a:r>
              <a:rPr lang="zh-CN" altLang="en-US" dirty="0">
                <a:solidFill>
                  <a:schemeClr val="tx1"/>
                </a:solidFill>
              </a:rPr>
              <a:t>但不是所有参数都可以这样用</a:t>
            </a:r>
            <a:r>
              <a:rPr lang="en-US" altLang="zh-CN" dirty="0">
                <a:solidFill>
                  <a:schemeClr val="tx1"/>
                </a:solidFill>
              </a:rPr>
              <a:t>)</a:t>
            </a:r>
            <a:r>
              <a:rPr lang="zh-CN" altLang="en-US" dirty="0">
                <a:solidFill>
                  <a:schemeClr val="tx1"/>
                </a:solidFill>
              </a:rPr>
              <a:t>也可以用</a:t>
            </a:r>
            <a:r>
              <a:rPr lang="zh-CN" altLang="en-US" dirty="0">
                <a:solidFill>
                  <a:srgbClr val="FF0000"/>
                </a:solidFill>
              </a:rPr>
              <a:t>函数</a:t>
            </a:r>
            <a:r>
              <a:rPr lang="en-US" altLang="zh-CN" dirty="0">
                <a:solidFill>
                  <a:srgbClr val="FF0000"/>
                </a:solidFill>
              </a:rPr>
              <a:t>par</a:t>
            </a:r>
            <a:r>
              <a:rPr lang="zh-CN" altLang="en-US" dirty="0">
                <a:solidFill>
                  <a:schemeClr val="tx1"/>
                </a:solidFill>
              </a:rPr>
              <a:t>来永久地改变绘图参数来绘制。也就是说后来的图形都将按照</a:t>
            </a:r>
            <a:r>
              <a:rPr lang="en-US" altLang="zh-CN" dirty="0">
                <a:solidFill>
                  <a:schemeClr val="tx1"/>
                </a:solidFill>
              </a:rPr>
              <a:t>par</a:t>
            </a:r>
            <a:r>
              <a:rPr lang="zh-CN" altLang="en-US" dirty="0">
                <a:solidFill>
                  <a:schemeClr val="tx1"/>
                </a:solidFill>
              </a:rPr>
              <a:t>指定的参数来绘制。</a:t>
            </a:r>
            <a:endParaRPr lang="en-US" altLang="zh-CN" dirty="0">
              <a:solidFill>
                <a:schemeClr val="tx1"/>
              </a:solidFill>
            </a:endParaRPr>
          </a:p>
          <a:p>
            <a:pPr marL="0" indent="457200">
              <a:spcBef>
                <a:spcPts val="500"/>
              </a:spcBef>
              <a:buNone/>
            </a:pPr>
            <a:r>
              <a:rPr lang="zh-CN" altLang="en-US" dirty="0">
                <a:solidFill>
                  <a:schemeClr val="tx1"/>
                </a:solidFill>
              </a:rPr>
              <a:t>例如命令 </a:t>
            </a:r>
            <a:r>
              <a:rPr lang="en-US" altLang="zh-CN" dirty="0">
                <a:solidFill>
                  <a:schemeClr val="tx1"/>
                </a:solidFill>
              </a:rPr>
              <a:t>par(</a:t>
            </a:r>
            <a:r>
              <a:rPr lang="en-US" altLang="zh-CN" dirty="0" err="1">
                <a:solidFill>
                  <a:schemeClr val="tx1"/>
                </a:solidFill>
              </a:rPr>
              <a:t>bg</a:t>
            </a:r>
            <a:r>
              <a:rPr lang="en-US" altLang="zh-CN" dirty="0">
                <a:solidFill>
                  <a:schemeClr val="tx1"/>
                </a:solidFill>
              </a:rPr>
              <a:t>="yellow")</a:t>
            </a:r>
            <a:r>
              <a:rPr lang="zh-CN" altLang="en-US" dirty="0">
                <a:solidFill>
                  <a:schemeClr val="tx1"/>
                </a:solidFill>
              </a:rPr>
              <a:t>将导致后来的图形都以黄色的背景来绘制。有</a:t>
            </a:r>
            <a:r>
              <a:rPr lang="en-US" altLang="zh-CN" dirty="0">
                <a:solidFill>
                  <a:schemeClr val="tx1"/>
                </a:solidFill>
              </a:rPr>
              <a:t>73</a:t>
            </a:r>
            <a:r>
              <a:rPr lang="zh-CN" altLang="en-US" dirty="0">
                <a:solidFill>
                  <a:schemeClr val="tx1"/>
                </a:solidFill>
              </a:rPr>
              <a:t>个绘图参数，其中一些有非常相似的功能。这些参数详细的列表可以使用</a:t>
            </a:r>
            <a:r>
              <a:rPr lang="en-US" altLang="zh-CN" dirty="0">
                <a:solidFill>
                  <a:schemeClr val="tx1"/>
                </a:solidFill>
              </a:rPr>
              <a:t>?par </a:t>
            </a:r>
            <a:r>
              <a:rPr lang="zh-CN" altLang="en-US" dirty="0">
                <a:solidFill>
                  <a:schemeClr val="tx1"/>
                </a:solidFill>
              </a:rPr>
              <a:t>命令查阅。</a:t>
            </a:r>
            <a:endParaRPr lang="en-US" altLang="zh-CN" dirty="0">
              <a:solidFill>
                <a:schemeClr val="tx1"/>
              </a:solidFill>
            </a:endParaRPr>
          </a:p>
          <a:p>
            <a:endParaRPr lang="zh-CN" altLang="en-US" dirty="0"/>
          </a:p>
        </p:txBody>
      </p:sp>
    </p:spTree>
    <p:extLst>
      <p:ext uri="{BB962C8B-B14F-4D97-AF65-F5344CB8AC3E}">
        <p14:creationId xmlns:p14="http://schemas.microsoft.com/office/powerpoint/2010/main" val="308175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118016-5653-5A97-0127-5E6E06288FB7}"/>
              </a:ext>
            </a:extLst>
          </p:cNvPr>
          <p:cNvSpPr>
            <a:spLocks noGrp="1"/>
          </p:cNvSpPr>
          <p:nvPr>
            <p:ph type="title"/>
          </p:nvPr>
        </p:nvSpPr>
        <p:spPr/>
        <p:txBody>
          <a:bodyPr>
            <a:normAutofit fontScale="90000"/>
          </a:bodyPr>
          <a:lstStyle/>
          <a:p>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4.1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基本图形显示函数</a:t>
            </a:r>
            <a:b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4.1.3 </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绘图函数参数</a:t>
            </a:r>
            <a:endParaRPr lang="zh-CN" altLang="en-US" dirty="0"/>
          </a:p>
        </p:txBody>
      </p:sp>
      <p:sp>
        <p:nvSpPr>
          <p:cNvPr id="3" name="内容占位符 2">
            <a:extLst>
              <a:ext uri="{FF2B5EF4-FFF2-40B4-BE49-F238E27FC236}">
                <a16:creationId xmlns:a16="http://schemas.microsoft.com/office/drawing/2014/main" id="{89C68356-4F61-AA6C-8EFD-1B193A049078}"/>
              </a:ext>
            </a:extLst>
          </p:cNvPr>
          <p:cNvSpPr>
            <a:spLocks noGrp="1"/>
          </p:cNvSpPr>
          <p:nvPr>
            <p:ph idx="1"/>
          </p:nvPr>
        </p:nvSpPr>
        <p:spPr/>
        <p:txBody>
          <a:bodyPr/>
          <a:lstStyle/>
          <a:p>
            <a:pPr marL="0" indent="0">
              <a:spcBef>
                <a:spcPts val="1800"/>
              </a:spcBef>
              <a:spcAft>
                <a:spcPts val="600"/>
              </a:spcAft>
              <a:buNone/>
            </a:pPr>
            <a:r>
              <a:rPr lang="zh-CN" altLang="en-US" sz="2800" dirty="0">
                <a:solidFill>
                  <a:srgbClr val="0033CC"/>
                </a:solidFill>
              </a:rPr>
              <a:t>参数设置的用法</a:t>
            </a:r>
            <a:endParaRPr lang="en-US" altLang="zh-CN" dirty="0"/>
          </a:p>
          <a:p>
            <a:pPr>
              <a:spcBef>
                <a:spcPts val="500"/>
              </a:spcBef>
            </a:pPr>
            <a:r>
              <a:rPr lang="zh-CN" altLang="en-US" dirty="0"/>
              <a:t>符号参数 </a:t>
            </a:r>
            <a:r>
              <a:rPr lang="en-US" altLang="zh-CN" dirty="0" err="1"/>
              <a:t>pch</a:t>
            </a:r>
            <a:endParaRPr lang="en-US" altLang="zh-CN" dirty="0"/>
          </a:p>
          <a:p>
            <a:pPr marL="0" indent="457200">
              <a:spcBef>
                <a:spcPts val="500"/>
              </a:spcBef>
              <a:buNone/>
            </a:pPr>
            <a:r>
              <a:rPr lang="en-US" altLang="zh-CN" dirty="0" err="1"/>
              <a:t>pch</a:t>
            </a:r>
            <a:r>
              <a:rPr lang="zh-CN" altLang="en-US" dirty="0"/>
              <a:t>是 </a:t>
            </a:r>
            <a:r>
              <a:rPr lang="en-US" altLang="zh-CN" dirty="0"/>
              <a:t>plotting character </a:t>
            </a:r>
            <a:r>
              <a:rPr lang="zh-CN" altLang="en-US" dirty="0"/>
              <a:t>的缩写。</a:t>
            </a:r>
            <a:r>
              <a:rPr lang="en-US" altLang="zh-CN" dirty="0" err="1"/>
              <a:t>pch</a:t>
            </a:r>
            <a:r>
              <a:rPr lang="en-US" altLang="zh-CN" dirty="0"/>
              <a:t> </a:t>
            </a:r>
            <a:r>
              <a:rPr lang="zh-CN" altLang="en-US" dirty="0"/>
              <a:t>符号可以使用</a:t>
            </a:r>
            <a:r>
              <a:rPr lang="en-US" altLang="zh-CN" dirty="0"/>
              <a:t>“0:25”</a:t>
            </a:r>
            <a:r>
              <a:rPr lang="zh-CN" altLang="en-US" dirty="0"/>
              <a:t>来表示 </a:t>
            </a:r>
            <a:r>
              <a:rPr lang="en-US" altLang="zh-CN" dirty="0"/>
              <a:t>26 </a:t>
            </a:r>
            <a:r>
              <a:rPr lang="zh-CN" altLang="en-US" dirty="0"/>
              <a:t>个标识</a:t>
            </a:r>
            <a:r>
              <a:rPr lang="en-US" altLang="zh-CN" dirty="0"/>
              <a:t>(</a:t>
            </a:r>
            <a:r>
              <a:rPr lang="zh-CN" altLang="en-US" dirty="0"/>
              <a:t>参看下图</a:t>
            </a:r>
            <a:r>
              <a:rPr lang="en-US" altLang="zh-CN" dirty="0"/>
              <a:t>“</a:t>
            </a:r>
            <a:r>
              <a:rPr lang="en-US" altLang="zh-CN" dirty="0" err="1"/>
              <a:t>pch</a:t>
            </a:r>
            <a:r>
              <a:rPr lang="en-US" altLang="zh-CN" dirty="0"/>
              <a:t> </a:t>
            </a:r>
            <a:r>
              <a:rPr lang="zh-CN" altLang="en-US" dirty="0"/>
              <a:t>符号</a:t>
            </a:r>
            <a:r>
              <a:rPr lang="en-US" altLang="zh-CN" dirty="0"/>
              <a:t>”)</a:t>
            </a:r>
            <a:r>
              <a:rPr lang="zh-CN" altLang="en-US" dirty="0"/>
              <a:t>。当然符号也可以使用</a:t>
            </a:r>
            <a:r>
              <a:rPr lang="en-US" altLang="zh-CN" dirty="0"/>
              <a:t>#</a:t>
            </a:r>
            <a:r>
              <a:rPr lang="zh-CN" altLang="en-US" dirty="0"/>
              <a:t>、</a:t>
            </a:r>
            <a:r>
              <a:rPr lang="en-US" altLang="zh-CN" dirty="0"/>
              <a:t>%</a:t>
            </a:r>
            <a:r>
              <a:rPr lang="zh-CN" altLang="en-US" dirty="0"/>
              <a:t>、*、</a:t>
            </a:r>
            <a:r>
              <a:rPr lang="en-US" altLang="zh-CN" dirty="0"/>
              <a:t>|</a:t>
            </a:r>
            <a:r>
              <a:rPr lang="zh-CN" altLang="en-US" dirty="0"/>
              <a:t>、</a:t>
            </a:r>
            <a:r>
              <a:rPr lang="en-US" altLang="zh-CN" dirty="0"/>
              <a:t>+</a:t>
            </a:r>
            <a:r>
              <a:rPr lang="zh-CN" altLang="en-US" dirty="0"/>
              <a:t>、</a:t>
            </a:r>
            <a:r>
              <a:rPr lang="en-US" altLang="zh-CN" dirty="0"/>
              <a:t>-</a:t>
            </a:r>
            <a:r>
              <a:rPr lang="zh-CN" altLang="en-US" dirty="0"/>
              <a:t>、</a:t>
            </a:r>
            <a:r>
              <a:rPr lang="en-US" altLang="zh-CN" dirty="0"/>
              <a:t>;</a:t>
            </a:r>
            <a:r>
              <a:rPr lang="zh-CN" altLang="en-US" dirty="0"/>
              <a:t>、</a:t>
            </a:r>
            <a:r>
              <a:rPr lang="en-US" altLang="zh-CN" dirty="0"/>
              <a:t>o</a:t>
            </a:r>
            <a:r>
              <a:rPr lang="zh-CN" altLang="en-US" dirty="0"/>
              <a:t>、</a:t>
            </a:r>
            <a:r>
              <a:rPr lang="en-US" altLang="zh-CN" dirty="0"/>
              <a:t>O</a:t>
            </a:r>
            <a:r>
              <a:rPr lang="zh-CN" altLang="en-US" dirty="0"/>
              <a:t>等表示。值得注意的是，</a:t>
            </a:r>
            <a:r>
              <a:rPr lang="en-US" altLang="zh-CN" dirty="0"/>
              <a:t>21:25</a:t>
            </a:r>
            <a:r>
              <a:rPr lang="zh-CN" altLang="en-US" dirty="0"/>
              <a:t>这几个符号可以在</a:t>
            </a:r>
            <a:r>
              <a:rPr lang="en-US" altLang="zh-CN" dirty="0"/>
              <a:t>points</a:t>
            </a:r>
            <a:r>
              <a:rPr lang="zh-CN" altLang="en-US" dirty="0"/>
              <a:t>函数使用不同的颜色填充</a:t>
            </a:r>
            <a:r>
              <a:rPr lang="en-US" altLang="zh-CN" dirty="0"/>
              <a:t>(</a:t>
            </a:r>
            <a:r>
              <a:rPr lang="en-US" altLang="zh-CN" dirty="0" err="1"/>
              <a:t>bg</a:t>
            </a:r>
            <a:r>
              <a:rPr lang="en-US" altLang="zh-CN" dirty="0"/>
              <a:t>=</a:t>
            </a:r>
            <a:r>
              <a:rPr lang="zh-CN" altLang="en-US" dirty="0"/>
              <a:t>参数</a:t>
            </a:r>
            <a:r>
              <a:rPr lang="en-US" altLang="zh-CN" dirty="0"/>
              <a:t>)</a:t>
            </a:r>
            <a:r>
              <a:rPr lang="zh-CN" altLang="en-US" dirty="0"/>
              <a:t>。</a:t>
            </a:r>
            <a:endParaRPr lang="en-US" altLang="zh-CN" dirty="0"/>
          </a:p>
          <a:p>
            <a:pPr marL="0" indent="457200">
              <a:spcBef>
                <a:spcPts val="500"/>
              </a:spcBef>
              <a:buNone/>
            </a:pPr>
            <a:r>
              <a:rPr lang="zh-CN" altLang="en-US" dirty="0"/>
              <a:t>例如使用</a:t>
            </a:r>
            <a:r>
              <a:rPr lang="en-US" altLang="zh-CN" dirty="0"/>
              <a:t>plot(1:24,pch=1:24)</a:t>
            </a:r>
            <a:r>
              <a:rPr lang="zh-CN" altLang="en-US" dirty="0"/>
              <a:t>；</a:t>
            </a:r>
            <a:r>
              <a:rPr lang="en-US" altLang="zh-CN" dirty="0"/>
              <a:t>text(1:24,adj=-1)</a:t>
            </a:r>
            <a:r>
              <a:rPr lang="zh-CN" altLang="en-US" dirty="0"/>
              <a:t>可产生上面的图标。</a:t>
            </a:r>
          </a:p>
        </p:txBody>
      </p:sp>
      <p:pic>
        <p:nvPicPr>
          <p:cNvPr id="4" name="图片 3">
            <a:extLst>
              <a:ext uri="{FF2B5EF4-FFF2-40B4-BE49-F238E27FC236}">
                <a16:creationId xmlns:a16="http://schemas.microsoft.com/office/drawing/2014/main" id="{A6A6BA64-A2EC-725E-2382-D459524665BD}"/>
              </a:ext>
            </a:extLst>
          </p:cNvPr>
          <p:cNvPicPr>
            <a:picLocks noChangeAspect="1"/>
          </p:cNvPicPr>
          <p:nvPr/>
        </p:nvPicPr>
        <p:blipFill>
          <a:blip r:embed="rId2"/>
          <a:stretch>
            <a:fillRect/>
          </a:stretch>
        </p:blipFill>
        <p:spPr>
          <a:xfrm>
            <a:off x="5701084" y="239099"/>
            <a:ext cx="6177915" cy="2556510"/>
          </a:xfrm>
          <a:prstGeom prst="rect">
            <a:avLst/>
          </a:prstGeom>
        </p:spPr>
      </p:pic>
    </p:spTree>
    <p:extLst>
      <p:ext uri="{BB962C8B-B14F-4D97-AF65-F5344CB8AC3E}">
        <p14:creationId xmlns:p14="http://schemas.microsoft.com/office/powerpoint/2010/main" val="7408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118016-5653-5A97-0127-5E6E06288FB7}"/>
              </a:ext>
            </a:extLst>
          </p:cNvPr>
          <p:cNvSpPr>
            <a:spLocks noGrp="1"/>
          </p:cNvSpPr>
          <p:nvPr>
            <p:ph type="title"/>
          </p:nvPr>
        </p:nvSpPr>
        <p:spPr/>
        <p:txBody>
          <a:bodyPr>
            <a:normAutofit fontScale="90000"/>
          </a:bodyPr>
          <a:lstStyle/>
          <a:p>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4.1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基本图形显示函数</a:t>
            </a:r>
            <a:b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4.1.3 </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绘图函数参数</a:t>
            </a:r>
            <a:endParaRPr lang="zh-CN" altLang="en-US" dirty="0"/>
          </a:p>
        </p:txBody>
      </p:sp>
      <p:sp>
        <p:nvSpPr>
          <p:cNvPr id="3" name="内容占位符 2">
            <a:extLst>
              <a:ext uri="{FF2B5EF4-FFF2-40B4-BE49-F238E27FC236}">
                <a16:creationId xmlns:a16="http://schemas.microsoft.com/office/drawing/2014/main" id="{89C68356-4F61-AA6C-8EFD-1B193A049078}"/>
              </a:ext>
            </a:extLst>
          </p:cNvPr>
          <p:cNvSpPr>
            <a:spLocks noGrp="1"/>
          </p:cNvSpPr>
          <p:nvPr>
            <p:ph idx="1"/>
          </p:nvPr>
        </p:nvSpPr>
        <p:spPr>
          <a:xfrm>
            <a:off x="777239" y="1825624"/>
            <a:ext cx="4275609" cy="5032375"/>
          </a:xfrm>
        </p:spPr>
        <p:txBody>
          <a:bodyPr>
            <a:normAutofit/>
          </a:bodyPr>
          <a:lstStyle/>
          <a:p>
            <a:pPr marL="0" indent="0">
              <a:spcBef>
                <a:spcPts val="0"/>
              </a:spcBef>
              <a:buNone/>
            </a:pPr>
            <a:r>
              <a:rPr lang="zh-CN" altLang="en-US" sz="2800" dirty="0">
                <a:solidFill>
                  <a:srgbClr val="0033CC"/>
                </a:solidFill>
              </a:rPr>
              <a:t>参数设置的用法</a:t>
            </a:r>
            <a:endParaRPr lang="en-US" altLang="zh-CN" dirty="0"/>
          </a:p>
          <a:p>
            <a:pPr>
              <a:spcBef>
                <a:spcPts val="500"/>
              </a:spcBef>
            </a:pPr>
            <a:r>
              <a:rPr lang="zh-CN" altLang="en-US" dirty="0"/>
              <a:t>图形布局设置</a:t>
            </a:r>
            <a:endParaRPr lang="en-US" altLang="zh-CN" dirty="0"/>
          </a:p>
          <a:p>
            <a:pPr lvl="1">
              <a:spcBef>
                <a:spcPts val="500"/>
              </a:spcBef>
            </a:pPr>
            <a:r>
              <a:rPr lang="zh-CN" altLang="en-US" dirty="0"/>
              <a:t>修改绘图参数，如</a:t>
            </a:r>
            <a:r>
              <a:rPr lang="en-US" altLang="zh-CN" dirty="0"/>
              <a:t>par(</a:t>
            </a:r>
            <a:r>
              <a:rPr lang="en-US" altLang="zh-CN" dirty="0" err="1"/>
              <a:t>mfrow</a:t>
            </a:r>
            <a:r>
              <a:rPr lang="en-US" altLang="zh-CN" dirty="0"/>
              <a:t>=c(2,2))</a:t>
            </a:r>
            <a:r>
              <a:rPr lang="zh-CN" altLang="en-US" dirty="0"/>
              <a:t>或</a:t>
            </a:r>
            <a:r>
              <a:rPr lang="en-US" altLang="zh-CN" dirty="0"/>
              <a:t>par(</a:t>
            </a:r>
            <a:r>
              <a:rPr lang="en-US" altLang="zh-CN" dirty="0" err="1"/>
              <a:t>mfcol</a:t>
            </a:r>
            <a:r>
              <a:rPr lang="en-US" altLang="zh-CN" dirty="0"/>
              <a:t>=c(2,2))</a:t>
            </a:r>
            <a:r>
              <a:rPr lang="zh-CN" altLang="en-US" dirty="0"/>
              <a:t>就是将屏幕分成四块。</a:t>
            </a:r>
            <a:endParaRPr lang="en-US" altLang="zh-CN" dirty="0"/>
          </a:p>
          <a:p>
            <a:pPr lvl="1">
              <a:spcBef>
                <a:spcPts val="500"/>
              </a:spcBef>
            </a:pPr>
            <a:r>
              <a:rPr lang="zh-CN" altLang="en-US" dirty="0"/>
              <a:t>更强大的</a:t>
            </a:r>
            <a:r>
              <a:rPr lang="en-US" altLang="zh-CN" dirty="0"/>
              <a:t>layout</a:t>
            </a:r>
            <a:r>
              <a:rPr lang="zh-CN" altLang="en-US" dirty="0"/>
              <a:t>函数，设置图形顺序和图形大小</a:t>
            </a:r>
            <a:endParaRPr lang="en-US" altLang="zh-CN" dirty="0"/>
          </a:p>
          <a:p>
            <a:pPr marL="0" indent="457200">
              <a:spcBef>
                <a:spcPts val="500"/>
              </a:spcBef>
              <a:buNone/>
            </a:pPr>
            <a:endParaRPr lang="en-US" altLang="zh-CN" dirty="0"/>
          </a:p>
        </p:txBody>
      </p:sp>
      <p:pic>
        <p:nvPicPr>
          <p:cNvPr id="9" name="图片 8">
            <a:extLst>
              <a:ext uri="{FF2B5EF4-FFF2-40B4-BE49-F238E27FC236}">
                <a16:creationId xmlns:a16="http://schemas.microsoft.com/office/drawing/2014/main" id="{C842FA51-B42C-6556-CCC3-9B0A0EFB5395}"/>
              </a:ext>
            </a:extLst>
          </p:cNvPr>
          <p:cNvPicPr>
            <a:picLocks noChangeAspect="1"/>
          </p:cNvPicPr>
          <p:nvPr/>
        </p:nvPicPr>
        <p:blipFill>
          <a:blip r:embed="rId2"/>
          <a:stretch>
            <a:fillRect/>
          </a:stretch>
        </p:blipFill>
        <p:spPr>
          <a:xfrm>
            <a:off x="3965028" y="1658543"/>
            <a:ext cx="8226972" cy="5199456"/>
          </a:xfrm>
          <a:prstGeom prst="rect">
            <a:avLst/>
          </a:prstGeom>
        </p:spPr>
      </p:pic>
      <p:pic>
        <p:nvPicPr>
          <p:cNvPr id="11" name="图片 10" descr="手机屏幕的截图&#10;&#10;描述已自动生成">
            <a:extLst>
              <a:ext uri="{FF2B5EF4-FFF2-40B4-BE49-F238E27FC236}">
                <a16:creationId xmlns:a16="http://schemas.microsoft.com/office/drawing/2014/main" id="{A6483938-5A1F-5D12-76AE-B947C7683591}"/>
              </a:ext>
            </a:extLst>
          </p:cNvPr>
          <p:cNvPicPr>
            <a:picLocks noChangeAspect="1"/>
          </p:cNvPicPr>
          <p:nvPr/>
        </p:nvPicPr>
        <p:blipFill>
          <a:blip r:embed="rId3"/>
          <a:stretch>
            <a:fillRect/>
          </a:stretch>
        </p:blipFill>
        <p:spPr>
          <a:xfrm>
            <a:off x="1154017" y="2888661"/>
            <a:ext cx="2811011" cy="2906300"/>
          </a:xfrm>
          <a:prstGeom prst="rect">
            <a:avLst/>
          </a:prstGeom>
        </p:spPr>
      </p:pic>
    </p:spTree>
    <p:extLst>
      <p:ext uri="{BB962C8B-B14F-4D97-AF65-F5344CB8AC3E}">
        <p14:creationId xmlns:p14="http://schemas.microsoft.com/office/powerpoint/2010/main" val="87781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118016-5653-5A97-0127-5E6E06288FB7}"/>
              </a:ext>
            </a:extLst>
          </p:cNvPr>
          <p:cNvSpPr>
            <a:spLocks noGrp="1"/>
          </p:cNvSpPr>
          <p:nvPr>
            <p:ph type="title"/>
          </p:nvPr>
        </p:nvSpPr>
        <p:spPr/>
        <p:txBody>
          <a:bodyPr>
            <a:normAutofit fontScale="90000"/>
          </a:bodyPr>
          <a:lstStyle/>
          <a:p>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4.1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基本图形显示函数</a:t>
            </a:r>
            <a:b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4.1.3 </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绘图函数参数</a:t>
            </a:r>
            <a:endParaRPr lang="zh-CN" altLang="en-US" dirty="0"/>
          </a:p>
        </p:txBody>
      </p:sp>
      <p:sp>
        <p:nvSpPr>
          <p:cNvPr id="3" name="内容占位符 2">
            <a:extLst>
              <a:ext uri="{FF2B5EF4-FFF2-40B4-BE49-F238E27FC236}">
                <a16:creationId xmlns:a16="http://schemas.microsoft.com/office/drawing/2014/main" id="{89C68356-4F61-AA6C-8EFD-1B193A049078}"/>
              </a:ext>
            </a:extLst>
          </p:cNvPr>
          <p:cNvSpPr>
            <a:spLocks noGrp="1"/>
          </p:cNvSpPr>
          <p:nvPr>
            <p:ph idx="1"/>
          </p:nvPr>
        </p:nvSpPr>
        <p:spPr/>
        <p:txBody>
          <a:bodyPr>
            <a:normAutofit/>
          </a:bodyPr>
          <a:lstStyle/>
          <a:p>
            <a:pPr marL="0" indent="0">
              <a:spcBef>
                <a:spcPts val="0"/>
              </a:spcBef>
              <a:buNone/>
            </a:pPr>
            <a:r>
              <a:rPr lang="zh-CN" altLang="en-US" sz="2800" dirty="0">
                <a:solidFill>
                  <a:srgbClr val="0033CC"/>
                </a:solidFill>
              </a:rPr>
              <a:t>参数设置的用法</a:t>
            </a:r>
            <a:endParaRPr lang="en-US" altLang="zh-CN" dirty="0"/>
          </a:p>
          <a:p>
            <a:pPr>
              <a:spcBef>
                <a:spcPts val="500"/>
              </a:spcBef>
            </a:pPr>
            <a:r>
              <a:rPr lang="zh-CN" altLang="en-US" sz="2600" dirty="0"/>
              <a:t>加图例参数设置：</a:t>
            </a:r>
            <a:r>
              <a:rPr lang="en-US" altLang="zh-CN" sz="2600" dirty="0"/>
              <a:t>legend()</a:t>
            </a:r>
          </a:p>
        </p:txBody>
      </p:sp>
      <p:pic>
        <p:nvPicPr>
          <p:cNvPr id="5" name="图片 4" descr="图表, 散点图&#10;&#10;描述已自动生成">
            <a:extLst>
              <a:ext uri="{FF2B5EF4-FFF2-40B4-BE49-F238E27FC236}">
                <a16:creationId xmlns:a16="http://schemas.microsoft.com/office/drawing/2014/main" id="{8EA2AE73-E0F2-B908-AAA0-5A9464221AD6}"/>
              </a:ext>
            </a:extLst>
          </p:cNvPr>
          <p:cNvPicPr>
            <a:picLocks noChangeAspect="1"/>
          </p:cNvPicPr>
          <p:nvPr/>
        </p:nvPicPr>
        <p:blipFill>
          <a:blip r:embed="rId2"/>
          <a:stretch>
            <a:fillRect/>
          </a:stretch>
        </p:blipFill>
        <p:spPr>
          <a:xfrm>
            <a:off x="929571" y="2927629"/>
            <a:ext cx="10659110" cy="3930371"/>
          </a:xfrm>
          <a:prstGeom prst="rect">
            <a:avLst/>
          </a:prstGeom>
        </p:spPr>
      </p:pic>
      <p:sp>
        <p:nvSpPr>
          <p:cNvPr id="6" name="Rectangle 1">
            <a:extLst>
              <a:ext uri="{FF2B5EF4-FFF2-40B4-BE49-F238E27FC236}">
                <a16:creationId xmlns:a16="http://schemas.microsoft.com/office/drawing/2014/main" id="{ADE7D668-B02F-CE27-CAB5-51F0DB08D1F4}"/>
              </a:ext>
            </a:extLst>
          </p:cNvPr>
          <p:cNvSpPr>
            <a:spLocks noChangeArrowheads="1"/>
          </p:cNvSpPr>
          <p:nvPr/>
        </p:nvSpPr>
        <p:spPr bwMode="auto">
          <a:xfrm>
            <a:off x="5963813" y="352907"/>
            <a:ext cx="6064347" cy="2272225"/>
          </a:xfrm>
          <a:prstGeom prst="rect">
            <a:avLst/>
          </a:prstGeom>
          <a:solidFill>
            <a:srgbClr val="DAEEF3"/>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2000" b="0" i="0" u="none" strike="noStrike" cap="none" normalizeH="0" baseline="0" dirty="0">
                <a:ln>
                  <a:noFill/>
                </a:ln>
                <a:effectLst/>
                <a:highlight>
                  <a:srgbClr val="DAEEF3"/>
                </a:highlight>
                <a:latin typeface="Times New Roman" panose="02020603050405020304" pitchFamily="18" charset="0"/>
                <a:cs typeface="Times New Roman" panose="02020603050405020304" pitchFamily="18" charset="0"/>
              </a:rPr>
              <a:t>with(</a:t>
            </a:r>
            <a:endParaRPr kumimoji="0" lang="en-US" altLang="zh-CN" sz="2000" b="0" i="0" u="none" strike="noStrike" cap="none" normalizeH="0" baseline="0" dirty="0">
              <a:ln>
                <a:noFill/>
              </a:ln>
              <a:effectLst/>
              <a:highlight>
                <a:srgbClr val="DAEEF3"/>
              </a:highligh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2000" b="0" i="0" u="none" strike="noStrike" cap="none" normalizeH="0" baseline="0" dirty="0">
                <a:ln>
                  <a:noFill/>
                </a:ln>
                <a:effectLst/>
                <a:highlight>
                  <a:srgbClr val="DAEEF3"/>
                </a:highlight>
                <a:latin typeface="Times New Roman" panose="02020603050405020304" pitchFamily="18" charset="0"/>
                <a:cs typeface="Times New Roman" panose="02020603050405020304" pitchFamily="18" charset="0"/>
              </a:rPr>
              <a:t>UG,{</a:t>
            </a:r>
            <a:endParaRPr kumimoji="0" lang="en-US" altLang="zh-CN" sz="2000" b="0" i="0" u="none" strike="noStrike" cap="none" normalizeH="0" baseline="0" dirty="0">
              <a:ln>
                <a:noFill/>
              </a:ln>
              <a:effectLst/>
              <a:highlight>
                <a:srgbClr val="DAEEF3"/>
              </a:highligh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2000" b="0" i="0" u="none" strike="noStrike" cap="none" normalizeH="0" baseline="0" dirty="0">
                <a:ln>
                  <a:noFill/>
                </a:ln>
                <a:effectLst/>
                <a:highlight>
                  <a:srgbClr val="DAEEF3"/>
                </a:highlight>
                <a:latin typeface="Times New Roman" panose="02020603050405020304" pitchFamily="18" charset="0"/>
                <a:cs typeface="Times New Roman" panose="02020603050405020304" pitchFamily="18" charset="0"/>
              </a:rPr>
              <a:t>plot(height,weight);</a:t>
            </a:r>
            <a:endParaRPr kumimoji="0" lang="en-US" altLang="zh-CN" sz="2000" b="0" i="0" u="none" strike="noStrike" cap="none" normalizeH="0" baseline="0" dirty="0">
              <a:ln>
                <a:noFill/>
              </a:ln>
              <a:effectLst/>
              <a:highlight>
                <a:srgbClr val="DAEEF3"/>
              </a:highligh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2000" b="0" i="0" u="none" strike="noStrike" cap="none" normalizeH="0" baseline="0" dirty="0">
                <a:ln>
                  <a:noFill/>
                </a:ln>
                <a:effectLst/>
                <a:highlight>
                  <a:srgbClr val="DAEEF3"/>
                </a:highlight>
                <a:latin typeface="Times New Roman" panose="02020603050405020304" pitchFamily="18" charset="0"/>
                <a:cs typeface="Times New Roman" panose="02020603050405020304" pitchFamily="18" charset="0"/>
              </a:rPr>
              <a:t>plot(height,weight,pch=as.numeric(as.factor(region)));</a:t>
            </a:r>
            <a:endParaRPr kumimoji="0" lang="en-US" altLang="zh-CN" sz="2000" b="0" i="0" u="none" strike="noStrike" cap="none" normalizeH="0" baseline="0" dirty="0">
              <a:ln>
                <a:noFill/>
              </a:ln>
              <a:effectLst/>
              <a:highlight>
                <a:srgbClr val="DAEEF3"/>
              </a:highligh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2000" b="0" i="0" u="none" strike="noStrike" cap="none" normalizeH="0" baseline="0" dirty="0">
                <a:ln>
                  <a:noFill/>
                </a:ln>
                <a:effectLst/>
                <a:highlight>
                  <a:srgbClr val="DAEEF3"/>
                </a:highlight>
                <a:latin typeface="Times New Roman" panose="02020603050405020304" pitchFamily="18" charset="0"/>
                <a:cs typeface="Times New Roman" panose="02020603050405020304" pitchFamily="18" charset="0"/>
              </a:rPr>
              <a:t>legend(150,90,levels(as.factor(region)),pch = 1:3, bty='n’)</a:t>
            </a:r>
            <a:endParaRPr kumimoji="0" lang="en-US" altLang="zh-CN" sz="2000" b="0" i="0" u="none" strike="noStrike" cap="none" normalizeH="0" baseline="0" dirty="0">
              <a:ln>
                <a:noFill/>
              </a:ln>
              <a:effectLst/>
              <a:highlight>
                <a:srgbClr val="DAEEF3"/>
              </a:highligh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2000" b="0" i="0" u="none" strike="noStrike" cap="none" normalizeH="0" baseline="0" dirty="0">
                <a:ln>
                  <a:noFill/>
                </a:ln>
                <a:effectLst/>
                <a:highlight>
                  <a:srgbClr val="DAEEF3"/>
                </a:highligh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71492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B9907C-446C-6229-B198-D7973E8C06A5}"/>
              </a:ext>
            </a:extLst>
          </p:cNvPr>
          <p:cNvSpPr>
            <a:spLocks noGrp="1"/>
          </p:cNvSpPr>
          <p:nvPr>
            <p:ph type="title"/>
          </p:nvPr>
        </p:nvSpPr>
        <p:spPr/>
        <p:txBody>
          <a:bodyPr>
            <a:normAutofit/>
          </a:bodyPr>
          <a:lstStyle/>
          <a:p>
            <a:r>
              <a:rPr lang="en-US" altLang="zh-CN" dirty="0"/>
              <a:t>4.2 </a:t>
            </a:r>
            <a:r>
              <a:rPr lang="zh-CN" altLang="en-US" dirty="0"/>
              <a:t>单变量</a:t>
            </a:r>
            <a:r>
              <a:rPr lang="en-US" altLang="zh-CN" dirty="0"/>
              <a:t>(</a:t>
            </a:r>
            <a:r>
              <a:rPr lang="zh-CN" altLang="en-US" dirty="0"/>
              <a:t>向量</a:t>
            </a:r>
            <a:r>
              <a:rPr lang="en-US" altLang="zh-CN" dirty="0"/>
              <a:t>)</a:t>
            </a:r>
            <a:r>
              <a:rPr lang="zh-CN" altLang="en-US" dirty="0"/>
              <a:t>数据分析</a:t>
            </a:r>
          </a:p>
        </p:txBody>
      </p:sp>
      <p:sp>
        <p:nvSpPr>
          <p:cNvPr id="3" name="内容占位符 2">
            <a:extLst>
              <a:ext uri="{FF2B5EF4-FFF2-40B4-BE49-F238E27FC236}">
                <a16:creationId xmlns:a16="http://schemas.microsoft.com/office/drawing/2014/main" id="{907CA924-2F3B-3880-A65B-D8FA86F42C20}"/>
              </a:ext>
            </a:extLst>
          </p:cNvPr>
          <p:cNvSpPr>
            <a:spLocks noGrp="1"/>
          </p:cNvSpPr>
          <p:nvPr>
            <p:ph idx="1"/>
          </p:nvPr>
        </p:nvSpPr>
        <p:spPr/>
        <p:txBody>
          <a:bodyPr/>
          <a:lstStyle/>
          <a:p>
            <a:pPr marL="0" indent="0">
              <a:buNone/>
            </a:pPr>
            <a:r>
              <a:rPr lang="zh-CN" altLang="en-US" dirty="0"/>
              <a:t>对变量</a:t>
            </a:r>
            <a:r>
              <a:rPr lang="en-US" altLang="zh-CN" dirty="0"/>
              <a:t>(</a:t>
            </a:r>
            <a:r>
              <a:rPr lang="zh-CN" altLang="en-US" dirty="0"/>
              <a:t>向量</a:t>
            </a:r>
            <a:r>
              <a:rPr lang="en-US" altLang="zh-CN" dirty="0"/>
              <a:t>)</a:t>
            </a:r>
            <a:r>
              <a:rPr lang="zh-CN" altLang="en-US" dirty="0"/>
              <a:t>运算常见的统计函数表</a:t>
            </a:r>
          </a:p>
        </p:txBody>
      </p:sp>
      <p:pic>
        <p:nvPicPr>
          <p:cNvPr id="4" name="图片 3">
            <a:extLst>
              <a:ext uri="{FF2B5EF4-FFF2-40B4-BE49-F238E27FC236}">
                <a16:creationId xmlns:a16="http://schemas.microsoft.com/office/drawing/2014/main" id="{D7A73D39-E1F5-EF3D-1363-58421C0D8AD5}"/>
              </a:ext>
            </a:extLst>
          </p:cNvPr>
          <p:cNvPicPr>
            <a:picLocks noChangeAspect="1"/>
          </p:cNvPicPr>
          <p:nvPr/>
        </p:nvPicPr>
        <p:blipFill>
          <a:blip r:embed="rId3"/>
          <a:stretch>
            <a:fillRect/>
          </a:stretch>
        </p:blipFill>
        <p:spPr>
          <a:xfrm>
            <a:off x="815975" y="2437218"/>
            <a:ext cx="5280025" cy="4271010"/>
          </a:xfrm>
          <a:prstGeom prst="rect">
            <a:avLst/>
          </a:prstGeom>
        </p:spPr>
      </p:pic>
      <p:pic>
        <p:nvPicPr>
          <p:cNvPr id="5" name="图片 4">
            <a:extLst>
              <a:ext uri="{FF2B5EF4-FFF2-40B4-BE49-F238E27FC236}">
                <a16:creationId xmlns:a16="http://schemas.microsoft.com/office/drawing/2014/main" id="{B2164F51-E886-D6D4-965C-335E22EB8445}"/>
              </a:ext>
            </a:extLst>
          </p:cNvPr>
          <p:cNvPicPr>
            <a:picLocks noChangeAspect="1"/>
          </p:cNvPicPr>
          <p:nvPr/>
        </p:nvPicPr>
        <p:blipFill>
          <a:blip r:embed="rId4"/>
          <a:stretch>
            <a:fillRect/>
          </a:stretch>
        </p:blipFill>
        <p:spPr>
          <a:xfrm>
            <a:off x="6090920" y="2437218"/>
            <a:ext cx="5285105" cy="4271010"/>
          </a:xfrm>
          <a:prstGeom prst="rect">
            <a:avLst/>
          </a:prstGeom>
        </p:spPr>
      </p:pic>
    </p:spTree>
    <p:extLst>
      <p:ext uri="{BB962C8B-B14F-4D97-AF65-F5344CB8AC3E}">
        <p14:creationId xmlns:p14="http://schemas.microsoft.com/office/powerpoint/2010/main" val="391576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43E6CA-6E0A-D2B0-4F6E-82D87D4D876B}"/>
              </a:ext>
            </a:extLst>
          </p:cNvPr>
          <p:cNvSpPr>
            <a:spLocks noGrp="1"/>
          </p:cNvSpPr>
          <p:nvPr>
            <p:ph type="title"/>
          </p:nvPr>
        </p:nvSpPr>
        <p:spPr/>
        <p:txBody>
          <a:bodyPr>
            <a:normAutofit fontScale="90000"/>
          </a:bodyPr>
          <a:lstStyle/>
          <a:p>
            <a:r>
              <a:rPr lang="en-US" altLang="zh-CN" sz="4400" dirty="0"/>
              <a:t>4.2 </a:t>
            </a:r>
            <a:r>
              <a:rPr lang="zh-CN" altLang="en-US" sz="4400" dirty="0"/>
              <a:t>单变量</a:t>
            </a:r>
            <a:r>
              <a:rPr lang="en-US" altLang="zh-CN" sz="4400" dirty="0"/>
              <a:t>(</a:t>
            </a:r>
            <a:r>
              <a:rPr lang="zh-CN" altLang="en-US" sz="4400" dirty="0"/>
              <a:t>向量</a:t>
            </a:r>
            <a:r>
              <a:rPr lang="en-US" altLang="zh-CN" sz="4400" dirty="0"/>
              <a:t>)</a:t>
            </a:r>
            <a:r>
              <a:rPr lang="zh-CN" altLang="en-US" sz="4400" dirty="0"/>
              <a:t>数据分析</a:t>
            </a:r>
            <a:br>
              <a:rPr lang="en-US" altLang="zh-CN" dirty="0"/>
            </a:br>
            <a:r>
              <a:rPr lang="en-US" altLang="zh-CN" sz="4000" dirty="0"/>
              <a:t>4.2.1 </a:t>
            </a:r>
            <a:r>
              <a:rPr lang="zh-CN" altLang="en-US" sz="4000" dirty="0"/>
              <a:t>计数数据分析</a:t>
            </a:r>
            <a:endParaRPr lang="zh-CN" altLang="en-US" dirty="0"/>
          </a:p>
        </p:txBody>
      </p:sp>
      <p:sp>
        <p:nvSpPr>
          <p:cNvPr id="3" name="内容占位符 2">
            <a:extLst>
              <a:ext uri="{FF2B5EF4-FFF2-40B4-BE49-F238E27FC236}">
                <a16:creationId xmlns:a16="http://schemas.microsoft.com/office/drawing/2014/main" id="{DC0A9C10-75BA-69E5-03A4-FA0D682C918D}"/>
              </a:ext>
            </a:extLst>
          </p:cNvPr>
          <p:cNvSpPr>
            <a:spLocks noGrp="1"/>
          </p:cNvSpPr>
          <p:nvPr>
            <p:ph idx="1"/>
          </p:nvPr>
        </p:nvSpPr>
        <p:spPr/>
        <p:txBody>
          <a:bodyPr/>
          <a:lstStyle/>
          <a:p>
            <a:pPr marL="0" indent="0">
              <a:buNone/>
            </a:pPr>
            <a:r>
              <a:rPr lang="zh-CN" altLang="en-US" sz="2800" dirty="0">
                <a:solidFill>
                  <a:srgbClr val="0033CC"/>
                </a:solidFill>
              </a:rPr>
              <a:t>分类频数表</a:t>
            </a:r>
            <a:r>
              <a:rPr lang="en-US" altLang="zh-CN" sz="2800" dirty="0">
                <a:solidFill>
                  <a:srgbClr val="0033CC"/>
                </a:solidFill>
              </a:rPr>
              <a:t>table()</a:t>
            </a:r>
          </a:p>
          <a:p>
            <a:endParaRPr lang="en-US" altLang="zh-CN" dirty="0"/>
          </a:p>
          <a:p>
            <a:endParaRPr lang="en-US" altLang="zh-CN" dirty="0"/>
          </a:p>
          <a:p>
            <a:endParaRPr lang="en-US" altLang="zh-CN" dirty="0"/>
          </a:p>
          <a:p>
            <a:endParaRPr lang="en-US" altLang="zh-CN" dirty="0"/>
          </a:p>
          <a:p>
            <a:pPr marL="0" indent="0">
              <a:buNone/>
            </a:pPr>
            <a:endParaRPr lang="en-US" altLang="zh-CN" dirty="0"/>
          </a:p>
          <a:p>
            <a:pPr marL="0" indent="0">
              <a:buNone/>
            </a:pPr>
            <a:r>
              <a:rPr lang="zh-CN" altLang="en-US" dirty="0"/>
              <a:t>这是分类变量来源地</a:t>
            </a:r>
            <a:r>
              <a:rPr lang="en-US" altLang="zh-CN" dirty="0"/>
              <a:t>region</a:t>
            </a:r>
            <a:r>
              <a:rPr lang="zh-CN" altLang="en-US" dirty="0"/>
              <a:t>的频数表，说明在</a:t>
            </a:r>
            <a:r>
              <a:rPr lang="en-US" altLang="zh-CN" dirty="0"/>
              <a:t>48</a:t>
            </a:r>
            <a:r>
              <a:rPr lang="zh-CN" altLang="en-US" dirty="0"/>
              <a:t>个学生中东部有</a:t>
            </a:r>
            <a:r>
              <a:rPr lang="en-US" altLang="zh-CN" dirty="0"/>
              <a:t>16</a:t>
            </a:r>
            <a:r>
              <a:rPr lang="zh-CN" altLang="en-US" dirty="0"/>
              <a:t>人、西部</a:t>
            </a:r>
            <a:r>
              <a:rPr lang="en-US" altLang="zh-CN" dirty="0"/>
              <a:t>17 </a:t>
            </a:r>
            <a:r>
              <a:rPr lang="zh-CN" altLang="en-US" dirty="0"/>
              <a:t>人、中部 </a:t>
            </a:r>
            <a:r>
              <a:rPr lang="en-US" altLang="zh-CN" dirty="0"/>
              <a:t>15 </a:t>
            </a:r>
            <a:r>
              <a:rPr lang="zh-CN" altLang="en-US" dirty="0"/>
              <a:t>人。</a:t>
            </a:r>
          </a:p>
        </p:txBody>
      </p:sp>
      <p:pic>
        <p:nvPicPr>
          <p:cNvPr id="5" name="图片 4" descr="矩形&#10;&#10;描述已自动生成">
            <a:extLst>
              <a:ext uri="{FF2B5EF4-FFF2-40B4-BE49-F238E27FC236}">
                <a16:creationId xmlns:a16="http://schemas.microsoft.com/office/drawing/2014/main" id="{BDC95AE8-2786-C9C5-E21D-176B91B78707}"/>
              </a:ext>
            </a:extLst>
          </p:cNvPr>
          <p:cNvPicPr>
            <a:picLocks noChangeAspect="1"/>
          </p:cNvPicPr>
          <p:nvPr/>
        </p:nvPicPr>
        <p:blipFill>
          <a:blip r:embed="rId3"/>
          <a:stretch>
            <a:fillRect/>
          </a:stretch>
        </p:blipFill>
        <p:spPr>
          <a:xfrm>
            <a:off x="566101" y="2828642"/>
            <a:ext cx="11469701" cy="1705213"/>
          </a:xfrm>
          <a:prstGeom prst="rect">
            <a:avLst/>
          </a:prstGeom>
        </p:spPr>
      </p:pic>
    </p:spTree>
    <p:extLst>
      <p:ext uri="{BB962C8B-B14F-4D97-AF65-F5344CB8AC3E}">
        <p14:creationId xmlns:p14="http://schemas.microsoft.com/office/powerpoint/2010/main" val="331739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43E6CA-6E0A-D2B0-4F6E-82D87D4D876B}"/>
              </a:ext>
            </a:extLst>
          </p:cNvPr>
          <p:cNvSpPr>
            <a:spLocks noGrp="1"/>
          </p:cNvSpPr>
          <p:nvPr>
            <p:ph type="title"/>
          </p:nvPr>
        </p:nvSpPr>
        <p:spPr/>
        <p:txBody>
          <a:bodyPr>
            <a:normAutofit fontScale="90000"/>
          </a:bodyPr>
          <a:lstStyle/>
          <a:p>
            <a:r>
              <a:rPr lang="en-US" altLang="zh-CN" sz="4400" dirty="0"/>
              <a:t>4.2 </a:t>
            </a:r>
            <a:r>
              <a:rPr lang="zh-CN" altLang="en-US" sz="4400" dirty="0"/>
              <a:t>单变量</a:t>
            </a:r>
            <a:r>
              <a:rPr lang="en-US" altLang="zh-CN" sz="4400" dirty="0"/>
              <a:t>(</a:t>
            </a:r>
            <a:r>
              <a:rPr lang="zh-CN" altLang="en-US" sz="4400" dirty="0"/>
              <a:t>向量</a:t>
            </a:r>
            <a:r>
              <a:rPr lang="en-US" altLang="zh-CN" sz="4400" dirty="0"/>
              <a:t>)</a:t>
            </a:r>
            <a:r>
              <a:rPr lang="zh-CN" altLang="en-US" sz="4400" dirty="0"/>
              <a:t>数据分析</a:t>
            </a:r>
            <a:br>
              <a:rPr lang="en-US" altLang="zh-CN" dirty="0"/>
            </a:br>
            <a:r>
              <a:rPr lang="en-US" altLang="zh-CN" sz="4000" dirty="0"/>
              <a:t>4.2.1 </a:t>
            </a:r>
            <a:r>
              <a:rPr lang="zh-CN" altLang="en-US" sz="4000" dirty="0"/>
              <a:t>计数数据分析</a:t>
            </a:r>
            <a:endParaRPr lang="zh-CN" altLang="en-US" dirty="0"/>
          </a:p>
        </p:txBody>
      </p:sp>
      <p:sp>
        <p:nvSpPr>
          <p:cNvPr id="3" name="内容占位符 2">
            <a:extLst>
              <a:ext uri="{FF2B5EF4-FFF2-40B4-BE49-F238E27FC236}">
                <a16:creationId xmlns:a16="http://schemas.microsoft.com/office/drawing/2014/main" id="{DC0A9C10-75BA-69E5-03A4-FA0D682C918D}"/>
              </a:ext>
            </a:extLst>
          </p:cNvPr>
          <p:cNvSpPr>
            <a:spLocks noGrp="1"/>
          </p:cNvSpPr>
          <p:nvPr>
            <p:ph idx="1"/>
          </p:nvPr>
        </p:nvSpPr>
        <p:spPr/>
        <p:txBody>
          <a:bodyPr/>
          <a:lstStyle/>
          <a:p>
            <a:pPr marL="0" indent="0">
              <a:buNone/>
            </a:pPr>
            <a:r>
              <a:rPr lang="zh-CN" altLang="en-US" sz="2800" dirty="0">
                <a:solidFill>
                  <a:srgbClr val="0033CC"/>
                </a:solidFill>
              </a:rPr>
              <a:t>分类条图</a:t>
            </a:r>
            <a:r>
              <a:rPr lang="en-US" altLang="zh-CN" sz="2800" dirty="0" err="1">
                <a:solidFill>
                  <a:srgbClr val="0033CC"/>
                </a:solidFill>
              </a:rPr>
              <a:t>barplot</a:t>
            </a:r>
            <a:r>
              <a:rPr lang="en-US" altLang="zh-CN" sz="2800" dirty="0">
                <a:solidFill>
                  <a:srgbClr val="0033CC"/>
                </a:solidFill>
              </a:rPr>
              <a:t>()</a:t>
            </a:r>
          </a:p>
          <a:p>
            <a:endParaRPr lang="en-US" altLang="zh-CN" dirty="0"/>
          </a:p>
          <a:p>
            <a:endParaRPr lang="en-US" altLang="zh-CN" dirty="0"/>
          </a:p>
          <a:p>
            <a:endParaRPr lang="en-US" altLang="zh-CN" dirty="0"/>
          </a:p>
          <a:p>
            <a:endParaRPr lang="en-US" altLang="zh-CN" dirty="0"/>
          </a:p>
        </p:txBody>
      </p:sp>
      <p:pic>
        <p:nvPicPr>
          <p:cNvPr id="4" name="图片 3">
            <a:extLst>
              <a:ext uri="{FF2B5EF4-FFF2-40B4-BE49-F238E27FC236}">
                <a16:creationId xmlns:a16="http://schemas.microsoft.com/office/drawing/2014/main" id="{36D72A63-F039-F5C8-4393-FFBC3032B866}"/>
              </a:ext>
            </a:extLst>
          </p:cNvPr>
          <p:cNvPicPr>
            <a:picLocks noChangeAspect="1"/>
          </p:cNvPicPr>
          <p:nvPr/>
        </p:nvPicPr>
        <p:blipFill>
          <a:blip r:embed="rId2"/>
          <a:stretch>
            <a:fillRect/>
          </a:stretch>
        </p:blipFill>
        <p:spPr>
          <a:xfrm>
            <a:off x="4119596" y="1691005"/>
            <a:ext cx="7689215" cy="5166995"/>
          </a:xfrm>
          <a:prstGeom prst="rect">
            <a:avLst/>
          </a:prstGeom>
        </p:spPr>
      </p:pic>
    </p:spTree>
    <p:extLst>
      <p:ext uri="{BB962C8B-B14F-4D97-AF65-F5344CB8AC3E}">
        <p14:creationId xmlns:p14="http://schemas.microsoft.com/office/powerpoint/2010/main" val="18466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43E6CA-6E0A-D2B0-4F6E-82D87D4D876B}"/>
              </a:ext>
            </a:extLst>
          </p:cNvPr>
          <p:cNvSpPr>
            <a:spLocks noGrp="1"/>
          </p:cNvSpPr>
          <p:nvPr>
            <p:ph type="title"/>
          </p:nvPr>
        </p:nvSpPr>
        <p:spPr/>
        <p:txBody>
          <a:bodyPr>
            <a:normAutofit fontScale="90000"/>
          </a:bodyPr>
          <a:lstStyle/>
          <a:p>
            <a:r>
              <a:rPr lang="en-US" altLang="zh-CN" sz="4400" dirty="0"/>
              <a:t>4.2 </a:t>
            </a:r>
            <a:r>
              <a:rPr lang="zh-CN" altLang="en-US" sz="4400" dirty="0"/>
              <a:t>单变量</a:t>
            </a:r>
            <a:r>
              <a:rPr lang="en-US" altLang="zh-CN" sz="4400" dirty="0"/>
              <a:t>(</a:t>
            </a:r>
            <a:r>
              <a:rPr lang="zh-CN" altLang="en-US" sz="4400" dirty="0"/>
              <a:t>向量</a:t>
            </a:r>
            <a:r>
              <a:rPr lang="en-US" altLang="zh-CN" sz="4400" dirty="0"/>
              <a:t>)</a:t>
            </a:r>
            <a:r>
              <a:rPr lang="zh-CN" altLang="en-US" sz="4400" dirty="0"/>
              <a:t>数据分析</a:t>
            </a:r>
            <a:br>
              <a:rPr lang="en-US" altLang="zh-CN" dirty="0"/>
            </a:br>
            <a:r>
              <a:rPr lang="en-US" altLang="zh-CN" sz="4000" dirty="0"/>
              <a:t>4.2.1 </a:t>
            </a:r>
            <a:r>
              <a:rPr lang="zh-CN" altLang="en-US" sz="4000" dirty="0"/>
              <a:t>计数数据分析</a:t>
            </a:r>
            <a:endParaRPr lang="zh-CN" altLang="en-US" dirty="0"/>
          </a:p>
        </p:txBody>
      </p:sp>
      <p:sp>
        <p:nvSpPr>
          <p:cNvPr id="3" name="内容占位符 2">
            <a:extLst>
              <a:ext uri="{FF2B5EF4-FFF2-40B4-BE49-F238E27FC236}">
                <a16:creationId xmlns:a16="http://schemas.microsoft.com/office/drawing/2014/main" id="{DC0A9C10-75BA-69E5-03A4-FA0D682C918D}"/>
              </a:ext>
            </a:extLst>
          </p:cNvPr>
          <p:cNvSpPr>
            <a:spLocks noGrp="1"/>
          </p:cNvSpPr>
          <p:nvPr>
            <p:ph idx="1"/>
          </p:nvPr>
        </p:nvSpPr>
        <p:spPr/>
        <p:txBody>
          <a:bodyPr/>
          <a:lstStyle/>
          <a:p>
            <a:pPr marL="0" indent="0">
              <a:buNone/>
            </a:pPr>
            <a:r>
              <a:rPr lang="zh-CN" altLang="en-US" sz="2800" dirty="0">
                <a:solidFill>
                  <a:srgbClr val="0033CC"/>
                </a:solidFill>
              </a:rPr>
              <a:t>分类饼图</a:t>
            </a:r>
            <a:r>
              <a:rPr lang="en-US" altLang="zh-CN" sz="2800" dirty="0">
                <a:solidFill>
                  <a:srgbClr val="0033CC"/>
                </a:solidFill>
              </a:rPr>
              <a:t>pie()</a:t>
            </a:r>
          </a:p>
          <a:p>
            <a:endParaRPr lang="en-US" altLang="zh-CN" dirty="0"/>
          </a:p>
          <a:p>
            <a:endParaRPr lang="en-US" altLang="zh-CN" dirty="0"/>
          </a:p>
          <a:p>
            <a:endParaRPr lang="en-US" altLang="zh-CN" dirty="0"/>
          </a:p>
          <a:p>
            <a:endParaRPr lang="en-US" altLang="zh-CN" dirty="0"/>
          </a:p>
        </p:txBody>
      </p:sp>
      <p:pic>
        <p:nvPicPr>
          <p:cNvPr id="4" name="图片 3">
            <a:extLst>
              <a:ext uri="{FF2B5EF4-FFF2-40B4-BE49-F238E27FC236}">
                <a16:creationId xmlns:a16="http://schemas.microsoft.com/office/drawing/2014/main" id="{DECCDFD6-FE94-A29C-7ED7-04DA611F2B15}"/>
              </a:ext>
            </a:extLst>
          </p:cNvPr>
          <p:cNvPicPr>
            <a:picLocks noChangeAspect="1"/>
          </p:cNvPicPr>
          <p:nvPr/>
        </p:nvPicPr>
        <p:blipFill>
          <a:blip r:embed="rId2"/>
          <a:stretch>
            <a:fillRect/>
          </a:stretch>
        </p:blipFill>
        <p:spPr>
          <a:xfrm>
            <a:off x="3314393" y="1714337"/>
            <a:ext cx="8308975" cy="5139690"/>
          </a:xfrm>
          <a:prstGeom prst="rect">
            <a:avLst/>
          </a:prstGeom>
        </p:spPr>
      </p:pic>
    </p:spTree>
    <p:extLst>
      <p:ext uri="{BB962C8B-B14F-4D97-AF65-F5344CB8AC3E}">
        <p14:creationId xmlns:p14="http://schemas.microsoft.com/office/powerpoint/2010/main" val="8866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43E6CA-6E0A-D2B0-4F6E-82D87D4D876B}"/>
              </a:ext>
            </a:extLst>
          </p:cNvPr>
          <p:cNvSpPr>
            <a:spLocks noGrp="1"/>
          </p:cNvSpPr>
          <p:nvPr>
            <p:ph type="title"/>
          </p:nvPr>
        </p:nvSpPr>
        <p:spPr/>
        <p:txBody>
          <a:bodyPr>
            <a:normAutofit fontScale="90000"/>
          </a:bodyPr>
          <a:lstStyle/>
          <a:p>
            <a:r>
              <a:rPr lang="en-US" altLang="zh-CN" sz="4400" dirty="0"/>
              <a:t>4.2 </a:t>
            </a:r>
            <a:r>
              <a:rPr lang="zh-CN" altLang="en-US" sz="4400" dirty="0"/>
              <a:t>单变量</a:t>
            </a:r>
            <a:r>
              <a:rPr lang="en-US" altLang="zh-CN" sz="4400" dirty="0"/>
              <a:t>(</a:t>
            </a:r>
            <a:r>
              <a:rPr lang="zh-CN" altLang="en-US" sz="4400" dirty="0"/>
              <a:t>向量</a:t>
            </a:r>
            <a:r>
              <a:rPr lang="en-US" altLang="zh-CN" sz="4400" dirty="0"/>
              <a:t>)</a:t>
            </a:r>
            <a:r>
              <a:rPr lang="zh-CN" altLang="en-US" sz="4400" dirty="0"/>
              <a:t>数据分析</a:t>
            </a:r>
            <a:br>
              <a:rPr lang="en-US" altLang="zh-CN" dirty="0"/>
            </a:br>
            <a:r>
              <a:rPr lang="en-US" altLang="zh-CN" sz="4000" dirty="0"/>
              <a:t>4.2.2 </a:t>
            </a:r>
            <a:r>
              <a:rPr lang="zh-CN" altLang="en-US" sz="4000" dirty="0"/>
              <a:t>计量数据分析</a:t>
            </a:r>
            <a:endParaRPr lang="zh-CN" altLang="en-US" dirty="0"/>
          </a:p>
        </p:txBody>
      </p:sp>
      <p:sp>
        <p:nvSpPr>
          <p:cNvPr id="3" name="内容占位符 2">
            <a:extLst>
              <a:ext uri="{FF2B5EF4-FFF2-40B4-BE49-F238E27FC236}">
                <a16:creationId xmlns:a16="http://schemas.microsoft.com/office/drawing/2014/main" id="{DC0A9C10-75BA-69E5-03A4-FA0D682C918D}"/>
              </a:ext>
            </a:extLst>
          </p:cNvPr>
          <p:cNvSpPr>
            <a:spLocks noGrp="1"/>
          </p:cNvSpPr>
          <p:nvPr>
            <p:ph idx="1"/>
          </p:nvPr>
        </p:nvSpPr>
        <p:spPr/>
        <p:txBody>
          <a:bodyPr/>
          <a:lstStyle/>
          <a:p>
            <a:pPr marL="0" indent="0">
              <a:buNone/>
            </a:pPr>
            <a:r>
              <a:rPr lang="zh-CN" altLang="en-US" sz="2800" dirty="0">
                <a:solidFill>
                  <a:srgbClr val="0033CC"/>
                </a:solidFill>
              </a:rPr>
              <a:t>集中趋势和离散程度：</a:t>
            </a:r>
            <a:r>
              <a:rPr lang="en-US" altLang="zh-CN" sz="2800" dirty="0">
                <a:solidFill>
                  <a:srgbClr val="0033CC"/>
                </a:solidFill>
              </a:rPr>
              <a:t>summary()</a:t>
            </a:r>
            <a:endParaRPr lang="en-US" altLang="zh-CN" dirty="0">
              <a:solidFill>
                <a:srgbClr val="0033CC"/>
              </a:solidFill>
            </a:endParaRPr>
          </a:p>
          <a:p>
            <a:endParaRPr lang="en-US" altLang="zh-CN" dirty="0"/>
          </a:p>
          <a:p>
            <a:endParaRPr lang="en-US" altLang="zh-CN" dirty="0"/>
          </a:p>
          <a:p>
            <a:endParaRPr lang="en-US" altLang="zh-CN" dirty="0"/>
          </a:p>
        </p:txBody>
      </p:sp>
      <p:pic>
        <p:nvPicPr>
          <p:cNvPr id="4" name="图片 3">
            <a:extLst>
              <a:ext uri="{FF2B5EF4-FFF2-40B4-BE49-F238E27FC236}">
                <a16:creationId xmlns:a16="http://schemas.microsoft.com/office/drawing/2014/main" id="{296BF2D0-7C6A-57B3-E76D-671D35A0364E}"/>
              </a:ext>
            </a:extLst>
          </p:cNvPr>
          <p:cNvPicPr>
            <a:picLocks noChangeAspect="1"/>
          </p:cNvPicPr>
          <p:nvPr/>
        </p:nvPicPr>
        <p:blipFill>
          <a:blip r:embed="rId3"/>
          <a:stretch>
            <a:fillRect/>
          </a:stretch>
        </p:blipFill>
        <p:spPr>
          <a:xfrm>
            <a:off x="1565242" y="2380297"/>
            <a:ext cx="2872137" cy="4351338"/>
          </a:xfrm>
          <a:prstGeom prst="rect">
            <a:avLst/>
          </a:prstGeom>
        </p:spPr>
      </p:pic>
      <p:pic>
        <p:nvPicPr>
          <p:cNvPr id="5" name="图片 4">
            <a:extLst>
              <a:ext uri="{FF2B5EF4-FFF2-40B4-BE49-F238E27FC236}">
                <a16:creationId xmlns:a16="http://schemas.microsoft.com/office/drawing/2014/main" id="{FE42D7CA-CD0D-868E-C589-313AC6079888}"/>
              </a:ext>
            </a:extLst>
          </p:cNvPr>
          <p:cNvPicPr>
            <a:picLocks noChangeAspect="1"/>
          </p:cNvPicPr>
          <p:nvPr/>
        </p:nvPicPr>
        <p:blipFill>
          <a:blip r:embed="rId4"/>
          <a:stretch>
            <a:fillRect/>
          </a:stretch>
        </p:blipFill>
        <p:spPr>
          <a:xfrm>
            <a:off x="4682359" y="2386404"/>
            <a:ext cx="5601948" cy="4305422"/>
          </a:xfrm>
          <a:prstGeom prst="rect">
            <a:avLst/>
          </a:prstGeom>
        </p:spPr>
      </p:pic>
      <p:sp>
        <p:nvSpPr>
          <p:cNvPr id="7" name="文本框 6">
            <a:extLst>
              <a:ext uri="{FF2B5EF4-FFF2-40B4-BE49-F238E27FC236}">
                <a16:creationId xmlns:a16="http://schemas.microsoft.com/office/drawing/2014/main" id="{E63F1907-6712-586E-03CC-1CA54B813E4C}"/>
              </a:ext>
            </a:extLst>
          </p:cNvPr>
          <p:cNvSpPr txBox="1"/>
          <p:nvPr/>
        </p:nvSpPr>
        <p:spPr>
          <a:xfrm>
            <a:off x="6616505" y="2920157"/>
            <a:ext cx="3912782" cy="646331"/>
          </a:xfrm>
          <a:prstGeom prst="rect">
            <a:avLst/>
          </a:prstGeom>
          <a:noFill/>
        </p:spPr>
        <p:txBody>
          <a:bodyPr wrap="square">
            <a:spAutoFit/>
          </a:bodyPr>
          <a:lstStyle/>
          <a:p>
            <a:r>
              <a:rPr lang="zh-CN" altLang="en-US" dirty="0">
                <a:solidFill>
                  <a:srgbClr val="FF0000"/>
                </a:solidFill>
                <a:latin typeface="宋体" panose="02010600030101010101" pitchFamily="2" charset="-122"/>
                <a:ea typeface="宋体" panose="02010600030101010101" pitchFamily="2" charset="-122"/>
              </a:rPr>
              <a:t>方差、标准差对异常值敏感，可以用更稳健的四分位间距和平均差来描述。</a:t>
            </a:r>
            <a:endParaRPr lang="en-US" altLang="zh-CN"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8487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43E6CA-6E0A-D2B0-4F6E-82D87D4D876B}"/>
              </a:ext>
            </a:extLst>
          </p:cNvPr>
          <p:cNvSpPr>
            <a:spLocks noGrp="1"/>
          </p:cNvSpPr>
          <p:nvPr>
            <p:ph type="title"/>
          </p:nvPr>
        </p:nvSpPr>
        <p:spPr/>
        <p:txBody>
          <a:bodyPr>
            <a:normAutofit fontScale="90000"/>
          </a:bodyPr>
          <a:lstStyle/>
          <a:p>
            <a:r>
              <a:rPr lang="en-US" altLang="zh-CN" sz="4400" dirty="0"/>
              <a:t>4.2 </a:t>
            </a:r>
            <a:r>
              <a:rPr lang="zh-CN" altLang="en-US" sz="4400" dirty="0"/>
              <a:t>单变量</a:t>
            </a:r>
            <a:r>
              <a:rPr lang="en-US" altLang="zh-CN" sz="4400" dirty="0"/>
              <a:t>(</a:t>
            </a:r>
            <a:r>
              <a:rPr lang="zh-CN" altLang="en-US" sz="4400" dirty="0"/>
              <a:t>向量</a:t>
            </a:r>
            <a:r>
              <a:rPr lang="en-US" altLang="zh-CN" sz="4400" dirty="0"/>
              <a:t>)</a:t>
            </a:r>
            <a:r>
              <a:rPr lang="zh-CN" altLang="en-US" sz="4400" dirty="0"/>
              <a:t>数据分析</a:t>
            </a:r>
            <a:br>
              <a:rPr lang="en-US" altLang="zh-CN" dirty="0"/>
            </a:br>
            <a:r>
              <a:rPr lang="en-US" altLang="zh-CN" sz="4000" dirty="0"/>
              <a:t>4.2.2 </a:t>
            </a:r>
            <a:r>
              <a:rPr lang="zh-CN" altLang="en-US" sz="4000" dirty="0"/>
              <a:t>计量数据分析</a:t>
            </a:r>
            <a:endParaRPr lang="zh-CN" altLang="en-US" dirty="0"/>
          </a:p>
        </p:txBody>
      </p:sp>
      <p:sp>
        <p:nvSpPr>
          <p:cNvPr id="3" name="内容占位符 2">
            <a:extLst>
              <a:ext uri="{FF2B5EF4-FFF2-40B4-BE49-F238E27FC236}">
                <a16:creationId xmlns:a16="http://schemas.microsoft.com/office/drawing/2014/main" id="{DC0A9C10-75BA-69E5-03A4-FA0D682C918D}"/>
              </a:ext>
            </a:extLst>
          </p:cNvPr>
          <p:cNvSpPr>
            <a:spLocks noGrp="1"/>
          </p:cNvSpPr>
          <p:nvPr>
            <p:ph idx="1"/>
          </p:nvPr>
        </p:nvSpPr>
        <p:spPr/>
        <p:txBody>
          <a:bodyPr/>
          <a:lstStyle/>
          <a:p>
            <a:pPr marL="0" indent="0">
              <a:buNone/>
            </a:pPr>
            <a:r>
              <a:rPr lang="zh-CN" altLang="en-US" sz="2800" dirty="0">
                <a:solidFill>
                  <a:srgbClr val="0033CC"/>
                </a:solidFill>
              </a:rPr>
              <a:t>茎叶图</a:t>
            </a:r>
            <a:r>
              <a:rPr lang="en-US" altLang="zh-CN" sz="2800" dirty="0">
                <a:solidFill>
                  <a:srgbClr val="0033CC"/>
                </a:solidFill>
              </a:rPr>
              <a:t>stem()</a:t>
            </a:r>
            <a:endParaRPr lang="en-US" altLang="zh-CN" dirty="0">
              <a:solidFill>
                <a:srgbClr val="0033CC"/>
              </a:solidFill>
            </a:endParaRPr>
          </a:p>
          <a:p>
            <a:endParaRPr lang="en-US" altLang="zh-CN" dirty="0"/>
          </a:p>
          <a:p>
            <a:endParaRPr lang="en-US" altLang="zh-CN" dirty="0"/>
          </a:p>
          <a:p>
            <a:endParaRPr lang="en-US" altLang="zh-CN" dirty="0"/>
          </a:p>
        </p:txBody>
      </p:sp>
      <p:pic>
        <p:nvPicPr>
          <p:cNvPr id="4" name="图片 3">
            <a:extLst>
              <a:ext uri="{FF2B5EF4-FFF2-40B4-BE49-F238E27FC236}">
                <a16:creationId xmlns:a16="http://schemas.microsoft.com/office/drawing/2014/main" id="{B98E8BC6-C7B1-B5DA-A43F-0292B872B3D8}"/>
              </a:ext>
            </a:extLst>
          </p:cNvPr>
          <p:cNvPicPr>
            <a:picLocks noChangeAspect="1"/>
          </p:cNvPicPr>
          <p:nvPr/>
        </p:nvPicPr>
        <p:blipFill>
          <a:blip r:embed="rId3"/>
          <a:stretch>
            <a:fillRect/>
          </a:stretch>
        </p:blipFill>
        <p:spPr>
          <a:xfrm>
            <a:off x="528144" y="2384458"/>
            <a:ext cx="6169835" cy="4442010"/>
          </a:xfrm>
          <a:prstGeom prst="rect">
            <a:avLst/>
          </a:prstGeom>
        </p:spPr>
      </p:pic>
      <p:pic>
        <p:nvPicPr>
          <p:cNvPr id="5" name="图片 4">
            <a:extLst>
              <a:ext uri="{FF2B5EF4-FFF2-40B4-BE49-F238E27FC236}">
                <a16:creationId xmlns:a16="http://schemas.microsoft.com/office/drawing/2014/main" id="{2912951D-B0A0-2915-17A7-38E948379DA2}"/>
              </a:ext>
            </a:extLst>
          </p:cNvPr>
          <p:cNvPicPr>
            <a:picLocks noChangeAspect="1"/>
          </p:cNvPicPr>
          <p:nvPr/>
        </p:nvPicPr>
        <p:blipFill>
          <a:blip r:embed="rId4"/>
          <a:stretch>
            <a:fillRect/>
          </a:stretch>
        </p:blipFill>
        <p:spPr>
          <a:xfrm>
            <a:off x="5143792" y="2376575"/>
            <a:ext cx="7048208" cy="4459171"/>
          </a:xfrm>
          <a:prstGeom prst="rect">
            <a:avLst/>
          </a:prstGeom>
        </p:spPr>
      </p:pic>
    </p:spTree>
    <p:extLst>
      <p:ext uri="{BB962C8B-B14F-4D97-AF65-F5344CB8AC3E}">
        <p14:creationId xmlns:p14="http://schemas.microsoft.com/office/powerpoint/2010/main" val="8042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458183E0-58D3-4C7F-97F0-2494113B3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0">
            <a:extLst>
              <a:ext uri="{FF2B5EF4-FFF2-40B4-BE49-F238E27FC236}">
                <a16:creationId xmlns:a16="http://schemas.microsoft.com/office/drawing/2014/main" id="{493D7220-9A41-4B89-8A05-2E854925E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标题 1">
            <a:extLst>
              <a:ext uri="{FF2B5EF4-FFF2-40B4-BE49-F238E27FC236}">
                <a16:creationId xmlns:a16="http://schemas.microsoft.com/office/drawing/2014/main" id="{03C3DF93-4E31-69ED-BCF7-A59872CA8CB4}"/>
              </a:ext>
            </a:extLst>
          </p:cNvPr>
          <p:cNvSpPr>
            <a:spLocks noGrp="1"/>
          </p:cNvSpPr>
          <p:nvPr>
            <p:ph type="title"/>
          </p:nvPr>
        </p:nvSpPr>
        <p:spPr>
          <a:xfrm>
            <a:off x="770878" y="952022"/>
            <a:ext cx="4606280" cy="5157049"/>
          </a:xfrm>
        </p:spPr>
        <p:txBody>
          <a:bodyPr anchor="ctr">
            <a:normAutofit/>
          </a:bodyPr>
          <a:lstStyle/>
          <a:p>
            <a:r>
              <a:rPr lang="zh-CN" altLang="en-US" sz="4400"/>
              <a:t>目录</a:t>
            </a:r>
          </a:p>
        </p:txBody>
      </p:sp>
      <p:grpSp>
        <p:nvGrpSpPr>
          <p:cNvPr id="25" name="Decorative Circles">
            <a:extLst>
              <a:ext uri="{FF2B5EF4-FFF2-40B4-BE49-F238E27FC236}">
                <a16:creationId xmlns:a16="http://schemas.microsoft.com/office/drawing/2014/main" id="{9215E110-AB5D-437B-9906-4A431F695E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53192"/>
            <a:ext cx="2260285" cy="6604807"/>
            <a:chOff x="9951383" y="253192"/>
            <a:chExt cx="2260285" cy="6604807"/>
          </a:xfrm>
        </p:grpSpPr>
        <p:sp>
          <p:nvSpPr>
            <p:cNvPr id="14" name="Oval 13">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2531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14">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15">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6">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27694" y="749878"/>
              <a:ext cx="202144" cy="202144"/>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1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1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0">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1912" y="6317717"/>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graphicFrame>
        <p:nvGraphicFramePr>
          <p:cNvPr id="33" name="内容占位符 2">
            <a:extLst>
              <a:ext uri="{FF2B5EF4-FFF2-40B4-BE49-F238E27FC236}">
                <a16:creationId xmlns:a16="http://schemas.microsoft.com/office/drawing/2014/main" id="{9D433362-1FB6-6AD7-272D-3E8E042E38DE}"/>
              </a:ext>
            </a:extLst>
          </p:cNvPr>
          <p:cNvGraphicFramePr>
            <a:graphicFrameLocks noGrp="1"/>
          </p:cNvGraphicFramePr>
          <p:nvPr>
            <p:ph idx="1"/>
            <p:extLst>
              <p:ext uri="{D42A27DB-BD31-4B8C-83A1-F6EECF244321}">
                <p14:modId xmlns:p14="http://schemas.microsoft.com/office/powerpoint/2010/main" val="1458739281"/>
              </p:ext>
            </p:extLst>
          </p:nvPr>
        </p:nvGraphicFramePr>
        <p:xfrm>
          <a:off x="5544878" y="952022"/>
          <a:ext cx="5891471"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9902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43E6CA-6E0A-D2B0-4F6E-82D87D4D876B}"/>
              </a:ext>
            </a:extLst>
          </p:cNvPr>
          <p:cNvSpPr>
            <a:spLocks noGrp="1"/>
          </p:cNvSpPr>
          <p:nvPr>
            <p:ph type="title"/>
          </p:nvPr>
        </p:nvSpPr>
        <p:spPr/>
        <p:txBody>
          <a:bodyPr>
            <a:normAutofit fontScale="90000"/>
          </a:bodyPr>
          <a:lstStyle/>
          <a:p>
            <a:r>
              <a:rPr lang="en-US" altLang="zh-CN" sz="4400" dirty="0"/>
              <a:t>4.2 </a:t>
            </a:r>
            <a:r>
              <a:rPr lang="zh-CN" altLang="en-US" sz="4400" dirty="0"/>
              <a:t>单变量</a:t>
            </a:r>
            <a:r>
              <a:rPr lang="en-US" altLang="zh-CN" sz="4400" dirty="0"/>
              <a:t>(</a:t>
            </a:r>
            <a:r>
              <a:rPr lang="zh-CN" altLang="en-US" sz="4400" dirty="0"/>
              <a:t>向量</a:t>
            </a:r>
            <a:r>
              <a:rPr lang="en-US" altLang="zh-CN" sz="4400" dirty="0"/>
              <a:t>)</a:t>
            </a:r>
            <a:r>
              <a:rPr lang="zh-CN" altLang="en-US" sz="4400" dirty="0"/>
              <a:t>数据分析</a:t>
            </a:r>
            <a:br>
              <a:rPr lang="en-US" altLang="zh-CN" dirty="0"/>
            </a:br>
            <a:r>
              <a:rPr lang="en-US" altLang="zh-CN" sz="4000" dirty="0"/>
              <a:t>4.2.2 </a:t>
            </a:r>
            <a:r>
              <a:rPr lang="zh-CN" altLang="en-US" sz="4000" dirty="0"/>
              <a:t>计量数据分析</a:t>
            </a:r>
            <a:endParaRPr lang="zh-CN" altLang="en-US" dirty="0"/>
          </a:p>
        </p:txBody>
      </p:sp>
      <p:sp>
        <p:nvSpPr>
          <p:cNvPr id="3" name="内容占位符 2">
            <a:extLst>
              <a:ext uri="{FF2B5EF4-FFF2-40B4-BE49-F238E27FC236}">
                <a16:creationId xmlns:a16="http://schemas.microsoft.com/office/drawing/2014/main" id="{DC0A9C10-75BA-69E5-03A4-FA0D682C918D}"/>
              </a:ext>
            </a:extLst>
          </p:cNvPr>
          <p:cNvSpPr>
            <a:spLocks noGrp="1"/>
          </p:cNvSpPr>
          <p:nvPr>
            <p:ph idx="1"/>
          </p:nvPr>
        </p:nvSpPr>
        <p:spPr>
          <a:xfrm>
            <a:off x="777240" y="1825625"/>
            <a:ext cx="2699057" cy="4351338"/>
          </a:xfrm>
        </p:spPr>
        <p:txBody>
          <a:bodyPr/>
          <a:lstStyle/>
          <a:p>
            <a:pPr marL="0" indent="0">
              <a:buNone/>
            </a:pPr>
            <a:r>
              <a:rPr lang="zh-CN" altLang="en-US" sz="2800" dirty="0">
                <a:solidFill>
                  <a:srgbClr val="0033CC"/>
                </a:solidFill>
              </a:rPr>
              <a:t>数值分类函数</a:t>
            </a:r>
            <a:r>
              <a:rPr lang="en-US" altLang="zh-CN" sz="2800" dirty="0">
                <a:solidFill>
                  <a:srgbClr val="0033CC"/>
                </a:solidFill>
              </a:rPr>
              <a:t>cut()</a:t>
            </a:r>
            <a:endParaRPr lang="en-US" altLang="zh-CN" dirty="0">
              <a:solidFill>
                <a:srgbClr val="0033CC"/>
              </a:solidFill>
            </a:endParaRPr>
          </a:p>
          <a:p>
            <a:endParaRPr lang="en-US" altLang="zh-CN" dirty="0"/>
          </a:p>
          <a:p>
            <a:endParaRPr lang="en-US" altLang="zh-CN" dirty="0"/>
          </a:p>
          <a:p>
            <a:endParaRPr lang="en-US" altLang="zh-CN" dirty="0"/>
          </a:p>
        </p:txBody>
      </p:sp>
      <p:pic>
        <p:nvPicPr>
          <p:cNvPr id="4" name="图片 3">
            <a:extLst>
              <a:ext uri="{FF2B5EF4-FFF2-40B4-BE49-F238E27FC236}">
                <a16:creationId xmlns:a16="http://schemas.microsoft.com/office/drawing/2014/main" id="{11ECC317-D56F-16EF-EE74-76229FD8A13E}"/>
              </a:ext>
            </a:extLst>
          </p:cNvPr>
          <p:cNvPicPr>
            <a:picLocks noChangeAspect="1"/>
          </p:cNvPicPr>
          <p:nvPr/>
        </p:nvPicPr>
        <p:blipFill>
          <a:blip r:embed="rId3"/>
          <a:stretch>
            <a:fillRect/>
          </a:stretch>
        </p:blipFill>
        <p:spPr>
          <a:xfrm>
            <a:off x="3228799" y="1823376"/>
            <a:ext cx="8324698" cy="2484570"/>
          </a:xfrm>
          <a:prstGeom prst="rect">
            <a:avLst/>
          </a:prstGeom>
        </p:spPr>
      </p:pic>
      <p:pic>
        <p:nvPicPr>
          <p:cNvPr id="5" name="图片 4">
            <a:extLst>
              <a:ext uri="{FF2B5EF4-FFF2-40B4-BE49-F238E27FC236}">
                <a16:creationId xmlns:a16="http://schemas.microsoft.com/office/drawing/2014/main" id="{9A926569-2843-A82D-7295-4DA3D0AE0816}"/>
              </a:ext>
            </a:extLst>
          </p:cNvPr>
          <p:cNvPicPr>
            <a:picLocks noChangeAspect="1"/>
          </p:cNvPicPr>
          <p:nvPr/>
        </p:nvPicPr>
        <p:blipFill>
          <a:blip r:embed="rId4"/>
          <a:stretch>
            <a:fillRect/>
          </a:stretch>
        </p:blipFill>
        <p:spPr>
          <a:xfrm>
            <a:off x="3228799" y="4371578"/>
            <a:ext cx="8324698" cy="2486422"/>
          </a:xfrm>
          <a:prstGeom prst="rect">
            <a:avLst/>
          </a:prstGeom>
        </p:spPr>
      </p:pic>
    </p:spTree>
    <p:extLst>
      <p:ext uri="{BB962C8B-B14F-4D97-AF65-F5344CB8AC3E}">
        <p14:creationId xmlns:p14="http://schemas.microsoft.com/office/powerpoint/2010/main" val="1697636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43E6CA-6E0A-D2B0-4F6E-82D87D4D876B}"/>
              </a:ext>
            </a:extLst>
          </p:cNvPr>
          <p:cNvSpPr>
            <a:spLocks noGrp="1"/>
          </p:cNvSpPr>
          <p:nvPr>
            <p:ph type="title"/>
          </p:nvPr>
        </p:nvSpPr>
        <p:spPr/>
        <p:txBody>
          <a:bodyPr>
            <a:normAutofit fontScale="90000"/>
          </a:bodyPr>
          <a:lstStyle/>
          <a:p>
            <a:r>
              <a:rPr lang="en-US" altLang="zh-CN" sz="4400" dirty="0"/>
              <a:t>4.2 </a:t>
            </a:r>
            <a:r>
              <a:rPr lang="zh-CN" altLang="en-US" sz="4400" dirty="0"/>
              <a:t>单变量</a:t>
            </a:r>
            <a:r>
              <a:rPr lang="en-US" altLang="zh-CN" sz="4400" dirty="0"/>
              <a:t>(</a:t>
            </a:r>
            <a:r>
              <a:rPr lang="zh-CN" altLang="en-US" sz="4400" dirty="0"/>
              <a:t>向量</a:t>
            </a:r>
            <a:r>
              <a:rPr lang="en-US" altLang="zh-CN" sz="4400" dirty="0"/>
              <a:t>)</a:t>
            </a:r>
            <a:r>
              <a:rPr lang="zh-CN" altLang="en-US" sz="4400" dirty="0"/>
              <a:t>数据分析</a:t>
            </a:r>
            <a:br>
              <a:rPr lang="en-US" altLang="zh-CN" dirty="0"/>
            </a:br>
            <a:r>
              <a:rPr lang="en-US" altLang="zh-CN" sz="4000" dirty="0"/>
              <a:t>4.2.2 </a:t>
            </a:r>
            <a:r>
              <a:rPr lang="zh-CN" altLang="en-US" sz="4000" dirty="0"/>
              <a:t>计量数据分析</a:t>
            </a:r>
            <a:endParaRPr lang="zh-CN" altLang="en-US" dirty="0"/>
          </a:p>
        </p:txBody>
      </p:sp>
      <p:sp>
        <p:nvSpPr>
          <p:cNvPr id="3" name="内容占位符 2">
            <a:extLst>
              <a:ext uri="{FF2B5EF4-FFF2-40B4-BE49-F238E27FC236}">
                <a16:creationId xmlns:a16="http://schemas.microsoft.com/office/drawing/2014/main" id="{DC0A9C10-75BA-69E5-03A4-FA0D682C918D}"/>
              </a:ext>
            </a:extLst>
          </p:cNvPr>
          <p:cNvSpPr>
            <a:spLocks noGrp="1"/>
          </p:cNvSpPr>
          <p:nvPr>
            <p:ph idx="1"/>
          </p:nvPr>
        </p:nvSpPr>
        <p:spPr>
          <a:xfrm>
            <a:off x="777240" y="1825625"/>
            <a:ext cx="2557167" cy="4351338"/>
          </a:xfrm>
        </p:spPr>
        <p:txBody>
          <a:bodyPr/>
          <a:lstStyle/>
          <a:p>
            <a:pPr marL="0" indent="0">
              <a:buNone/>
            </a:pPr>
            <a:r>
              <a:rPr lang="zh-CN" altLang="en-US" sz="2800" dirty="0">
                <a:solidFill>
                  <a:srgbClr val="0033CC"/>
                </a:solidFill>
              </a:rPr>
              <a:t>数值分类函数</a:t>
            </a:r>
            <a:r>
              <a:rPr lang="en-US" altLang="zh-CN" sz="2800" dirty="0">
                <a:solidFill>
                  <a:srgbClr val="0033CC"/>
                </a:solidFill>
              </a:rPr>
              <a:t>cut()</a:t>
            </a:r>
            <a:endParaRPr lang="en-US" altLang="zh-CN" dirty="0">
              <a:solidFill>
                <a:srgbClr val="0033CC"/>
              </a:solidFill>
            </a:endParaRPr>
          </a:p>
          <a:p>
            <a:endParaRPr lang="en-US" altLang="zh-CN" dirty="0"/>
          </a:p>
          <a:p>
            <a:endParaRPr lang="en-US" altLang="zh-CN" dirty="0"/>
          </a:p>
          <a:p>
            <a:endParaRPr lang="en-US" altLang="zh-CN" dirty="0"/>
          </a:p>
        </p:txBody>
      </p:sp>
      <p:pic>
        <p:nvPicPr>
          <p:cNvPr id="4" name="图片 3">
            <a:extLst>
              <a:ext uri="{FF2B5EF4-FFF2-40B4-BE49-F238E27FC236}">
                <a16:creationId xmlns:a16="http://schemas.microsoft.com/office/drawing/2014/main" id="{8DB872BE-BBBB-56A0-EBC7-B78EB49C1068}"/>
              </a:ext>
            </a:extLst>
          </p:cNvPr>
          <p:cNvPicPr>
            <a:picLocks noChangeAspect="1"/>
          </p:cNvPicPr>
          <p:nvPr/>
        </p:nvPicPr>
        <p:blipFill>
          <a:blip r:embed="rId2"/>
          <a:stretch>
            <a:fillRect/>
          </a:stretch>
        </p:blipFill>
        <p:spPr>
          <a:xfrm>
            <a:off x="3149491" y="1679575"/>
            <a:ext cx="8879840" cy="5178425"/>
          </a:xfrm>
          <a:prstGeom prst="rect">
            <a:avLst/>
          </a:prstGeom>
        </p:spPr>
      </p:pic>
    </p:spTree>
    <p:extLst>
      <p:ext uri="{BB962C8B-B14F-4D97-AF65-F5344CB8AC3E}">
        <p14:creationId xmlns:p14="http://schemas.microsoft.com/office/powerpoint/2010/main" val="301720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43E6CA-6E0A-D2B0-4F6E-82D87D4D876B}"/>
              </a:ext>
            </a:extLst>
          </p:cNvPr>
          <p:cNvSpPr>
            <a:spLocks noGrp="1"/>
          </p:cNvSpPr>
          <p:nvPr>
            <p:ph type="title"/>
          </p:nvPr>
        </p:nvSpPr>
        <p:spPr/>
        <p:txBody>
          <a:bodyPr>
            <a:normAutofit fontScale="90000"/>
          </a:bodyPr>
          <a:lstStyle/>
          <a:p>
            <a:r>
              <a:rPr lang="en-US" altLang="zh-CN" sz="4400" dirty="0"/>
              <a:t>4.2 </a:t>
            </a:r>
            <a:r>
              <a:rPr lang="zh-CN" altLang="en-US" sz="4400" dirty="0"/>
              <a:t>单变量</a:t>
            </a:r>
            <a:r>
              <a:rPr lang="en-US" altLang="zh-CN" sz="4400" dirty="0"/>
              <a:t>(</a:t>
            </a:r>
            <a:r>
              <a:rPr lang="zh-CN" altLang="en-US" sz="4400" dirty="0"/>
              <a:t>向量</a:t>
            </a:r>
            <a:r>
              <a:rPr lang="en-US" altLang="zh-CN" sz="4400" dirty="0"/>
              <a:t>)</a:t>
            </a:r>
            <a:r>
              <a:rPr lang="zh-CN" altLang="en-US" sz="4400" dirty="0"/>
              <a:t>数据分析</a:t>
            </a:r>
            <a:br>
              <a:rPr lang="en-US" altLang="zh-CN" dirty="0"/>
            </a:br>
            <a:r>
              <a:rPr lang="en-US" altLang="zh-CN" sz="4000" dirty="0"/>
              <a:t>4.2.2 </a:t>
            </a:r>
            <a:r>
              <a:rPr lang="zh-CN" altLang="en-US" sz="4000" dirty="0"/>
              <a:t>计量数据分析</a:t>
            </a:r>
            <a:endParaRPr lang="zh-CN" altLang="en-US" dirty="0"/>
          </a:p>
        </p:txBody>
      </p:sp>
      <p:sp>
        <p:nvSpPr>
          <p:cNvPr id="3" name="内容占位符 2">
            <a:extLst>
              <a:ext uri="{FF2B5EF4-FFF2-40B4-BE49-F238E27FC236}">
                <a16:creationId xmlns:a16="http://schemas.microsoft.com/office/drawing/2014/main" id="{DC0A9C10-75BA-69E5-03A4-FA0D682C918D}"/>
              </a:ext>
            </a:extLst>
          </p:cNvPr>
          <p:cNvSpPr>
            <a:spLocks noGrp="1"/>
          </p:cNvSpPr>
          <p:nvPr>
            <p:ph idx="1"/>
          </p:nvPr>
        </p:nvSpPr>
        <p:spPr/>
        <p:txBody>
          <a:bodyPr/>
          <a:lstStyle/>
          <a:p>
            <a:pPr marL="0" indent="0">
              <a:buNone/>
            </a:pPr>
            <a:r>
              <a:rPr lang="zh-CN" altLang="en-US" sz="2800" dirty="0">
                <a:solidFill>
                  <a:srgbClr val="0033CC"/>
                </a:solidFill>
              </a:rPr>
              <a:t>直方图</a:t>
            </a:r>
            <a:r>
              <a:rPr lang="en-US" altLang="zh-CN" sz="2800" dirty="0">
                <a:solidFill>
                  <a:srgbClr val="0033CC"/>
                </a:solidFill>
              </a:rPr>
              <a:t>hist()</a:t>
            </a:r>
            <a:endParaRPr lang="en-US" altLang="zh-CN" dirty="0"/>
          </a:p>
          <a:p>
            <a:endParaRPr lang="en-US" altLang="zh-CN" dirty="0"/>
          </a:p>
          <a:p>
            <a:endParaRPr lang="en-US" altLang="zh-CN" dirty="0"/>
          </a:p>
        </p:txBody>
      </p:sp>
      <p:pic>
        <p:nvPicPr>
          <p:cNvPr id="4" name="图片 3">
            <a:extLst>
              <a:ext uri="{FF2B5EF4-FFF2-40B4-BE49-F238E27FC236}">
                <a16:creationId xmlns:a16="http://schemas.microsoft.com/office/drawing/2014/main" id="{3419DD38-FCDF-6147-40C6-733FCF4DAD84}"/>
              </a:ext>
            </a:extLst>
          </p:cNvPr>
          <p:cNvPicPr>
            <a:picLocks noChangeAspect="1"/>
          </p:cNvPicPr>
          <p:nvPr/>
        </p:nvPicPr>
        <p:blipFill>
          <a:blip r:embed="rId2"/>
          <a:stretch>
            <a:fillRect/>
          </a:stretch>
        </p:blipFill>
        <p:spPr>
          <a:xfrm>
            <a:off x="3570890" y="1690688"/>
            <a:ext cx="8055501" cy="5133054"/>
          </a:xfrm>
          <a:prstGeom prst="rect">
            <a:avLst/>
          </a:prstGeom>
        </p:spPr>
      </p:pic>
    </p:spTree>
    <p:extLst>
      <p:ext uri="{BB962C8B-B14F-4D97-AF65-F5344CB8AC3E}">
        <p14:creationId xmlns:p14="http://schemas.microsoft.com/office/powerpoint/2010/main" val="102784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43E6CA-6E0A-D2B0-4F6E-82D87D4D876B}"/>
              </a:ext>
            </a:extLst>
          </p:cNvPr>
          <p:cNvSpPr>
            <a:spLocks noGrp="1"/>
          </p:cNvSpPr>
          <p:nvPr>
            <p:ph type="title"/>
          </p:nvPr>
        </p:nvSpPr>
        <p:spPr/>
        <p:txBody>
          <a:bodyPr>
            <a:normAutofit fontScale="90000"/>
          </a:bodyPr>
          <a:lstStyle/>
          <a:p>
            <a:r>
              <a:rPr lang="en-US" altLang="zh-CN" sz="4400" dirty="0"/>
              <a:t>4.2 </a:t>
            </a:r>
            <a:r>
              <a:rPr lang="zh-CN" altLang="en-US" sz="4400" dirty="0"/>
              <a:t>单变量</a:t>
            </a:r>
            <a:r>
              <a:rPr lang="en-US" altLang="zh-CN" sz="4400" dirty="0"/>
              <a:t>(</a:t>
            </a:r>
            <a:r>
              <a:rPr lang="zh-CN" altLang="en-US" sz="4400" dirty="0"/>
              <a:t>向量</a:t>
            </a:r>
            <a:r>
              <a:rPr lang="en-US" altLang="zh-CN" sz="4400" dirty="0"/>
              <a:t>)</a:t>
            </a:r>
            <a:r>
              <a:rPr lang="zh-CN" altLang="en-US" sz="4400" dirty="0"/>
              <a:t>数据分析</a:t>
            </a:r>
            <a:br>
              <a:rPr lang="en-US" altLang="zh-CN" dirty="0"/>
            </a:br>
            <a:r>
              <a:rPr lang="en-US" altLang="zh-CN" sz="4000" dirty="0"/>
              <a:t>4.2.2 </a:t>
            </a:r>
            <a:r>
              <a:rPr lang="zh-CN" altLang="en-US" sz="4000" dirty="0"/>
              <a:t>计量数据分析</a:t>
            </a:r>
            <a:endParaRPr lang="zh-CN" altLang="en-US" dirty="0"/>
          </a:p>
        </p:txBody>
      </p:sp>
      <p:sp>
        <p:nvSpPr>
          <p:cNvPr id="3" name="内容占位符 2">
            <a:extLst>
              <a:ext uri="{FF2B5EF4-FFF2-40B4-BE49-F238E27FC236}">
                <a16:creationId xmlns:a16="http://schemas.microsoft.com/office/drawing/2014/main" id="{DC0A9C10-75BA-69E5-03A4-FA0D682C918D}"/>
              </a:ext>
            </a:extLst>
          </p:cNvPr>
          <p:cNvSpPr>
            <a:spLocks noGrp="1"/>
          </p:cNvSpPr>
          <p:nvPr>
            <p:ph idx="1"/>
          </p:nvPr>
        </p:nvSpPr>
        <p:spPr/>
        <p:txBody>
          <a:bodyPr/>
          <a:lstStyle/>
          <a:p>
            <a:pPr marL="0" indent="0">
              <a:buNone/>
            </a:pPr>
            <a:r>
              <a:rPr lang="zh-CN" altLang="en-US" sz="2800" dirty="0">
                <a:solidFill>
                  <a:srgbClr val="0033CC"/>
                </a:solidFill>
              </a:rPr>
              <a:t>直方图</a:t>
            </a:r>
            <a:r>
              <a:rPr lang="en-US" altLang="zh-CN" sz="2800" dirty="0">
                <a:solidFill>
                  <a:srgbClr val="0033CC"/>
                </a:solidFill>
              </a:rPr>
              <a:t>hist()</a:t>
            </a:r>
            <a:endParaRPr lang="en-US" altLang="zh-CN" dirty="0"/>
          </a:p>
          <a:p>
            <a:endParaRPr lang="en-US" altLang="zh-CN" dirty="0"/>
          </a:p>
          <a:p>
            <a:endParaRPr lang="en-US" altLang="zh-CN" dirty="0"/>
          </a:p>
        </p:txBody>
      </p:sp>
      <p:pic>
        <p:nvPicPr>
          <p:cNvPr id="5" name="图片 4">
            <a:extLst>
              <a:ext uri="{FF2B5EF4-FFF2-40B4-BE49-F238E27FC236}">
                <a16:creationId xmlns:a16="http://schemas.microsoft.com/office/drawing/2014/main" id="{27F1B860-4ED0-184D-9E3B-E010E199F113}"/>
              </a:ext>
            </a:extLst>
          </p:cNvPr>
          <p:cNvPicPr>
            <a:picLocks noChangeAspect="1"/>
          </p:cNvPicPr>
          <p:nvPr/>
        </p:nvPicPr>
        <p:blipFill>
          <a:blip r:embed="rId2"/>
          <a:stretch>
            <a:fillRect/>
          </a:stretch>
        </p:blipFill>
        <p:spPr>
          <a:xfrm>
            <a:off x="4043854" y="1690688"/>
            <a:ext cx="7590527" cy="5116747"/>
          </a:xfrm>
          <a:prstGeom prst="rect">
            <a:avLst/>
          </a:prstGeom>
        </p:spPr>
      </p:pic>
    </p:spTree>
    <p:extLst>
      <p:ext uri="{BB962C8B-B14F-4D97-AF65-F5344CB8AC3E}">
        <p14:creationId xmlns:p14="http://schemas.microsoft.com/office/powerpoint/2010/main" val="248213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43E6CA-6E0A-D2B0-4F6E-82D87D4D876B}"/>
              </a:ext>
            </a:extLst>
          </p:cNvPr>
          <p:cNvSpPr>
            <a:spLocks noGrp="1"/>
          </p:cNvSpPr>
          <p:nvPr>
            <p:ph type="title"/>
          </p:nvPr>
        </p:nvSpPr>
        <p:spPr/>
        <p:txBody>
          <a:bodyPr>
            <a:normAutofit fontScale="90000"/>
          </a:bodyPr>
          <a:lstStyle/>
          <a:p>
            <a:r>
              <a:rPr lang="en-US" altLang="zh-CN" sz="4400" dirty="0"/>
              <a:t>4.2 </a:t>
            </a:r>
            <a:r>
              <a:rPr lang="zh-CN" altLang="en-US" sz="4400" dirty="0"/>
              <a:t>单变量</a:t>
            </a:r>
            <a:r>
              <a:rPr lang="en-US" altLang="zh-CN" sz="4400" dirty="0"/>
              <a:t>(</a:t>
            </a:r>
            <a:r>
              <a:rPr lang="zh-CN" altLang="en-US" sz="4400" dirty="0"/>
              <a:t>向量</a:t>
            </a:r>
            <a:r>
              <a:rPr lang="en-US" altLang="zh-CN" sz="4400" dirty="0"/>
              <a:t>)</a:t>
            </a:r>
            <a:r>
              <a:rPr lang="zh-CN" altLang="en-US" sz="4400" dirty="0"/>
              <a:t>数据分析</a:t>
            </a:r>
            <a:br>
              <a:rPr lang="en-US" altLang="zh-CN" dirty="0"/>
            </a:br>
            <a:r>
              <a:rPr lang="en-US" altLang="zh-CN" sz="4000" dirty="0"/>
              <a:t>4.2.2 </a:t>
            </a:r>
            <a:r>
              <a:rPr lang="zh-CN" altLang="en-US" sz="4000" dirty="0"/>
              <a:t>计量数据分析</a:t>
            </a:r>
            <a:endParaRPr lang="zh-CN" altLang="en-US" dirty="0"/>
          </a:p>
        </p:txBody>
      </p:sp>
      <p:sp>
        <p:nvSpPr>
          <p:cNvPr id="3" name="内容占位符 2">
            <a:extLst>
              <a:ext uri="{FF2B5EF4-FFF2-40B4-BE49-F238E27FC236}">
                <a16:creationId xmlns:a16="http://schemas.microsoft.com/office/drawing/2014/main" id="{DC0A9C10-75BA-69E5-03A4-FA0D682C918D}"/>
              </a:ext>
            </a:extLst>
          </p:cNvPr>
          <p:cNvSpPr>
            <a:spLocks noGrp="1"/>
          </p:cNvSpPr>
          <p:nvPr>
            <p:ph idx="1"/>
          </p:nvPr>
        </p:nvSpPr>
        <p:spPr>
          <a:xfrm>
            <a:off x="777240" y="1825625"/>
            <a:ext cx="2076319" cy="4351338"/>
          </a:xfrm>
        </p:spPr>
        <p:txBody>
          <a:bodyPr/>
          <a:lstStyle/>
          <a:p>
            <a:pPr marL="0" indent="0">
              <a:buNone/>
            </a:pPr>
            <a:r>
              <a:rPr lang="zh-CN" altLang="en-US" sz="2800" dirty="0">
                <a:solidFill>
                  <a:srgbClr val="0033CC"/>
                </a:solidFill>
              </a:rPr>
              <a:t>正态概率图</a:t>
            </a:r>
            <a:r>
              <a:rPr lang="en-US" altLang="zh-CN" sz="2800" dirty="0" err="1">
                <a:solidFill>
                  <a:srgbClr val="0033CC"/>
                </a:solidFill>
              </a:rPr>
              <a:t>qqnorm</a:t>
            </a:r>
            <a:r>
              <a:rPr lang="en-US" altLang="zh-CN" sz="2800" dirty="0">
                <a:solidFill>
                  <a:srgbClr val="0033CC"/>
                </a:solidFill>
              </a:rPr>
              <a:t>()</a:t>
            </a:r>
            <a:endParaRPr lang="en-US" altLang="zh-CN" dirty="0"/>
          </a:p>
          <a:p>
            <a:endParaRPr lang="en-US" altLang="zh-CN" dirty="0"/>
          </a:p>
        </p:txBody>
      </p:sp>
      <p:pic>
        <p:nvPicPr>
          <p:cNvPr id="4" name="图片 3">
            <a:extLst>
              <a:ext uri="{FF2B5EF4-FFF2-40B4-BE49-F238E27FC236}">
                <a16:creationId xmlns:a16="http://schemas.microsoft.com/office/drawing/2014/main" id="{E9D4EEF3-3FB3-11EF-4FFE-35BEFCF213A0}"/>
              </a:ext>
            </a:extLst>
          </p:cNvPr>
          <p:cNvPicPr>
            <a:picLocks noChangeAspect="1"/>
          </p:cNvPicPr>
          <p:nvPr/>
        </p:nvPicPr>
        <p:blipFill>
          <a:blip r:embed="rId3"/>
          <a:stretch>
            <a:fillRect/>
          </a:stretch>
        </p:blipFill>
        <p:spPr>
          <a:xfrm>
            <a:off x="3077874" y="1825624"/>
            <a:ext cx="8458807" cy="5032375"/>
          </a:xfrm>
          <a:prstGeom prst="rect">
            <a:avLst/>
          </a:prstGeom>
        </p:spPr>
      </p:pic>
    </p:spTree>
    <p:extLst>
      <p:ext uri="{BB962C8B-B14F-4D97-AF65-F5344CB8AC3E}">
        <p14:creationId xmlns:p14="http://schemas.microsoft.com/office/powerpoint/2010/main" val="428298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43E6CA-6E0A-D2B0-4F6E-82D87D4D876B}"/>
              </a:ext>
            </a:extLst>
          </p:cNvPr>
          <p:cNvSpPr>
            <a:spLocks noGrp="1"/>
          </p:cNvSpPr>
          <p:nvPr>
            <p:ph type="title"/>
          </p:nvPr>
        </p:nvSpPr>
        <p:spPr/>
        <p:txBody>
          <a:bodyPr>
            <a:normAutofit fontScale="90000"/>
          </a:bodyPr>
          <a:lstStyle/>
          <a:p>
            <a:r>
              <a:rPr lang="en-US" altLang="zh-CN" sz="4400" dirty="0"/>
              <a:t>4.2 </a:t>
            </a:r>
            <a:r>
              <a:rPr lang="zh-CN" altLang="en-US" sz="4400" dirty="0"/>
              <a:t>单变量</a:t>
            </a:r>
            <a:r>
              <a:rPr lang="en-US" altLang="zh-CN" sz="4400" dirty="0"/>
              <a:t>(</a:t>
            </a:r>
            <a:r>
              <a:rPr lang="zh-CN" altLang="en-US" sz="4400" dirty="0"/>
              <a:t>向量</a:t>
            </a:r>
            <a:r>
              <a:rPr lang="en-US" altLang="zh-CN" sz="4400" dirty="0"/>
              <a:t>)</a:t>
            </a:r>
            <a:r>
              <a:rPr lang="zh-CN" altLang="en-US" sz="4400" dirty="0"/>
              <a:t>数据分析</a:t>
            </a:r>
            <a:br>
              <a:rPr lang="en-US" altLang="zh-CN" dirty="0"/>
            </a:br>
            <a:r>
              <a:rPr lang="en-US" altLang="zh-CN" sz="4000" dirty="0"/>
              <a:t>4.2.2 </a:t>
            </a:r>
            <a:r>
              <a:rPr lang="zh-CN" altLang="en-US" sz="4000" dirty="0"/>
              <a:t>计量数据分析</a:t>
            </a:r>
            <a:endParaRPr lang="zh-CN" altLang="en-US" dirty="0"/>
          </a:p>
        </p:txBody>
      </p:sp>
      <p:sp>
        <p:nvSpPr>
          <p:cNvPr id="3" name="内容占位符 2">
            <a:extLst>
              <a:ext uri="{FF2B5EF4-FFF2-40B4-BE49-F238E27FC236}">
                <a16:creationId xmlns:a16="http://schemas.microsoft.com/office/drawing/2014/main" id="{DC0A9C10-75BA-69E5-03A4-FA0D682C918D}"/>
              </a:ext>
            </a:extLst>
          </p:cNvPr>
          <p:cNvSpPr>
            <a:spLocks noGrp="1"/>
          </p:cNvSpPr>
          <p:nvPr>
            <p:ph idx="1"/>
          </p:nvPr>
        </p:nvSpPr>
        <p:spPr>
          <a:xfrm>
            <a:off x="777240" y="1825625"/>
            <a:ext cx="1666415" cy="4351338"/>
          </a:xfrm>
        </p:spPr>
        <p:txBody>
          <a:bodyPr/>
          <a:lstStyle/>
          <a:p>
            <a:pPr marL="0" indent="0">
              <a:buNone/>
            </a:pPr>
            <a:r>
              <a:rPr lang="zh-CN" altLang="en-US" sz="2800" dirty="0">
                <a:solidFill>
                  <a:srgbClr val="0033CC"/>
                </a:solidFill>
              </a:rPr>
              <a:t>箱式图</a:t>
            </a:r>
            <a:r>
              <a:rPr lang="en-US" altLang="zh-CN" sz="2800" dirty="0">
                <a:solidFill>
                  <a:srgbClr val="0033CC"/>
                </a:solidFill>
              </a:rPr>
              <a:t>boxplot()</a:t>
            </a:r>
          </a:p>
          <a:p>
            <a:pPr marL="0" indent="0">
              <a:buNone/>
            </a:pPr>
            <a:endParaRPr lang="en-US" altLang="zh-CN" dirty="0"/>
          </a:p>
        </p:txBody>
      </p:sp>
      <p:pic>
        <p:nvPicPr>
          <p:cNvPr id="4" name="图片 3">
            <a:extLst>
              <a:ext uri="{FF2B5EF4-FFF2-40B4-BE49-F238E27FC236}">
                <a16:creationId xmlns:a16="http://schemas.microsoft.com/office/drawing/2014/main" id="{4CE4546B-2C2B-8F23-121A-D0EF3959A94A}"/>
              </a:ext>
            </a:extLst>
          </p:cNvPr>
          <p:cNvPicPr>
            <a:picLocks noChangeAspect="1"/>
          </p:cNvPicPr>
          <p:nvPr/>
        </p:nvPicPr>
        <p:blipFill>
          <a:blip r:embed="rId3"/>
          <a:stretch>
            <a:fillRect/>
          </a:stretch>
        </p:blipFill>
        <p:spPr>
          <a:xfrm>
            <a:off x="2443655" y="1875507"/>
            <a:ext cx="9748345" cy="4856369"/>
          </a:xfrm>
          <a:prstGeom prst="rect">
            <a:avLst/>
          </a:prstGeom>
        </p:spPr>
      </p:pic>
    </p:spTree>
    <p:extLst>
      <p:ext uri="{BB962C8B-B14F-4D97-AF65-F5344CB8AC3E}">
        <p14:creationId xmlns:p14="http://schemas.microsoft.com/office/powerpoint/2010/main" val="320561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52EBE-2CEE-BE25-9407-F4B9931CD9DB}"/>
              </a:ext>
            </a:extLst>
          </p:cNvPr>
          <p:cNvSpPr>
            <a:spLocks noGrp="1"/>
          </p:cNvSpPr>
          <p:nvPr>
            <p:ph type="title"/>
          </p:nvPr>
        </p:nvSpPr>
        <p:spPr/>
        <p:txBody>
          <a:bodyPr>
            <a:normAutofit fontScale="90000"/>
          </a:bodyPr>
          <a:lstStyle/>
          <a:p>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4.2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单变量</a:t>
            </a: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向量</a:t>
            </a: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数据分析</a:t>
            </a:r>
            <a:br>
              <a:rPr kumimoji="0" lang="en-US" altLang="zh-CN" sz="49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4.2.3 </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分析函数构建</a:t>
            </a:r>
            <a:endParaRPr lang="zh-CN" altLang="en-US" dirty="0"/>
          </a:p>
        </p:txBody>
      </p:sp>
      <p:sp>
        <p:nvSpPr>
          <p:cNvPr id="3" name="内容占位符 2">
            <a:extLst>
              <a:ext uri="{FF2B5EF4-FFF2-40B4-BE49-F238E27FC236}">
                <a16:creationId xmlns:a16="http://schemas.microsoft.com/office/drawing/2014/main" id="{92DBA737-C233-5682-F4E6-6C556E8A538D}"/>
              </a:ext>
            </a:extLst>
          </p:cNvPr>
          <p:cNvSpPr>
            <a:spLocks noGrp="1"/>
          </p:cNvSpPr>
          <p:nvPr>
            <p:ph idx="1"/>
          </p:nvPr>
        </p:nvSpPr>
        <p:spPr>
          <a:xfrm>
            <a:off x="777240" y="1825625"/>
            <a:ext cx="2675408" cy="4351338"/>
          </a:xfrm>
        </p:spPr>
        <p:txBody>
          <a:bodyPr/>
          <a:lstStyle/>
          <a:p>
            <a:pPr marL="0" indent="0">
              <a:buNone/>
            </a:pPr>
            <a:r>
              <a:rPr lang="zh-CN" altLang="en-US" sz="2800" dirty="0">
                <a:solidFill>
                  <a:srgbClr val="0033CC"/>
                </a:solidFill>
              </a:rPr>
              <a:t>基本统计量</a:t>
            </a:r>
            <a:r>
              <a:rPr lang="en-US" altLang="zh-CN" sz="2800" dirty="0">
                <a:solidFill>
                  <a:srgbClr val="0033CC"/>
                </a:solidFill>
              </a:rPr>
              <a:t>Stats()</a:t>
            </a:r>
          </a:p>
          <a:p>
            <a:r>
              <a:rPr lang="zh-CN" altLang="en-US" dirty="0"/>
              <a:t>基本统计量主要包括：均值，中位数，方差，标准差，极差和四分位数间距等。</a:t>
            </a:r>
            <a:endParaRPr lang="en-US" altLang="zh-CN" dirty="0"/>
          </a:p>
          <a:p>
            <a:endParaRPr lang="zh-CN" altLang="en-US" dirty="0"/>
          </a:p>
        </p:txBody>
      </p:sp>
      <p:pic>
        <p:nvPicPr>
          <p:cNvPr id="6" name="图片 5" descr="文本, 信件&#10;&#10;描述已自动生成">
            <a:extLst>
              <a:ext uri="{FF2B5EF4-FFF2-40B4-BE49-F238E27FC236}">
                <a16:creationId xmlns:a16="http://schemas.microsoft.com/office/drawing/2014/main" id="{74D1EB72-393D-F2BB-73EE-F6302661AC2C}"/>
              </a:ext>
            </a:extLst>
          </p:cNvPr>
          <p:cNvPicPr>
            <a:picLocks noChangeAspect="1"/>
          </p:cNvPicPr>
          <p:nvPr/>
        </p:nvPicPr>
        <p:blipFill>
          <a:blip r:embed="rId3"/>
          <a:stretch>
            <a:fillRect/>
          </a:stretch>
        </p:blipFill>
        <p:spPr>
          <a:xfrm>
            <a:off x="3589725" y="1780466"/>
            <a:ext cx="8602275" cy="5077534"/>
          </a:xfrm>
          <a:prstGeom prst="rect">
            <a:avLst/>
          </a:prstGeom>
        </p:spPr>
      </p:pic>
    </p:spTree>
    <p:extLst>
      <p:ext uri="{BB962C8B-B14F-4D97-AF65-F5344CB8AC3E}">
        <p14:creationId xmlns:p14="http://schemas.microsoft.com/office/powerpoint/2010/main" val="228607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52EBE-2CEE-BE25-9407-F4B9931CD9DB}"/>
              </a:ext>
            </a:extLst>
          </p:cNvPr>
          <p:cNvSpPr>
            <a:spLocks noGrp="1"/>
          </p:cNvSpPr>
          <p:nvPr>
            <p:ph type="title"/>
          </p:nvPr>
        </p:nvSpPr>
        <p:spPr/>
        <p:txBody>
          <a:bodyPr>
            <a:normAutofit fontScale="90000"/>
          </a:bodyPr>
          <a:lstStyle/>
          <a:p>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4.2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单变量</a:t>
            </a: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向量</a:t>
            </a: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数据分析</a:t>
            </a:r>
            <a:br>
              <a:rPr kumimoji="0" lang="en-US" altLang="zh-CN" sz="49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4.2.3 </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分析函数构建</a:t>
            </a:r>
            <a:endParaRPr lang="zh-CN" altLang="en-US" dirty="0"/>
          </a:p>
        </p:txBody>
      </p:sp>
      <p:sp>
        <p:nvSpPr>
          <p:cNvPr id="3" name="内容占位符 2">
            <a:extLst>
              <a:ext uri="{FF2B5EF4-FFF2-40B4-BE49-F238E27FC236}">
                <a16:creationId xmlns:a16="http://schemas.microsoft.com/office/drawing/2014/main" id="{92DBA737-C233-5682-F4E6-6C556E8A538D}"/>
              </a:ext>
            </a:extLst>
          </p:cNvPr>
          <p:cNvSpPr>
            <a:spLocks noGrp="1"/>
          </p:cNvSpPr>
          <p:nvPr>
            <p:ph idx="1"/>
          </p:nvPr>
        </p:nvSpPr>
        <p:spPr>
          <a:xfrm>
            <a:off x="777240" y="1825625"/>
            <a:ext cx="11414760" cy="4351338"/>
          </a:xfrm>
        </p:spPr>
        <p:txBody>
          <a:bodyPr/>
          <a:lstStyle/>
          <a:p>
            <a:pPr marL="0" indent="0">
              <a:buNone/>
            </a:pPr>
            <a:r>
              <a:rPr lang="zh-CN" altLang="en-US" sz="2800" dirty="0">
                <a:solidFill>
                  <a:srgbClr val="0033CC"/>
                </a:solidFill>
              </a:rPr>
              <a:t>基本统计量</a:t>
            </a:r>
            <a:r>
              <a:rPr lang="en-US" altLang="zh-CN" sz="2800" dirty="0">
                <a:solidFill>
                  <a:srgbClr val="0033CC"/>
                </a:solidFill>
              </a:rPr>
              <a:t>Stats()</a:t>
            </a:r>
          </a:p>
          <a:p>
            <a:r>
              <a:rPr lang="zh-CN" altLang="en-US" dirty="0"/>
              <a:t>基本统计量主要包括：均值，中位数，方差，标准差，极差和四分位数间距等。</a:t>
            </a:r>
            <a:endParaRPr lang="en-US" altLang="zh-CN" dirty="0"/>
          </a:p>
          <a:p>
            <a:endParaRPr lang="zh-CN" altLang="en-US" dirty="0"/>
          </a:p>
        </p:txBody>
      </p:sp>
      <p:pic>
        <p:nvPicPr>
          <p:cNvPr id="4" name="图片 3">
            <a:extLst>
              <a:ext uri="{FF2B5EF4-FFF2-40B4-BE49-F238E27FC236}">
                <a16:creationId xmlns:a16="http://schemas.microsoft.com/office/drawing/2014/main" id="{F928BFDC-E483-40BD-DCD6-734F17843D39}"/>
              </a:ext>
            </a:extLst>
          </p:cNvPr>
          <p:cNvPicPr>
            <a:picLocks noChangeAspect="1"/>
          </p:cNvPicPr>
          <p:nvPr/>
        </p:nvPicPr>
        <p:blipFill>
          <a:blip r:embed="rId3"/>
          <a:stretch>
            <a:fillRect/>
          </a:stretch>
        </p:blipFill>
        <p:spPr>
          <a:xfrm>
            <a:off x="495935" y="3062923"/>
            <a:ext cx="11696065" cy="3114040"/>
          </a:xfrm>
          <a:prstGeom prst="rect">
            <a:avLst/>
          </a:prstGeom>
        </p:spPr>
      </p:pic>
    </p:spTree>
    <p:extLst>
      <p:ext uri="{BB962C8B-B14F-4D97-AF65-F5344CB8AC3E}">
        <p14:creationId xmlns:p14="http://schemas.microsoft.com/office/powerpoint/2010/main" val="10532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52EBE-2CEE-BE25-9407-F4B9931CD9DB}"/>
              </a:ext>
            </a:extLst>
          </p:cNvPr>
          <p:cNvSpPr>
            <a:spLocks noGrp="1"/>
          </p:cNvSpPr>
          <p:nvPr>
            <p:ph type="title"/>
          </p:nvPr>
        </p:nvSpPr>
        <p:spPr/>
        <p:txBody>
          <a:bodyPr>
            <a:normAutofit fontScale="90000"/>
          </a:bodyPr>
          <a:lstStyle/>
          <a:p>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4.2 </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单变量</a:t>
            </a: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向量</a:t>
            </a:r>
            <a:r>
              <a:rPr kumimoji="0" lang="en-US" altLang="zh-CN"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a:t>
            </a:r>
            <a:r>
              <a:rPr kumimoji="0" lang="zh-CN" altLang="en-US" sz="40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数据分析</a:t>
            </a:r>
            <a:br>
              <a:rPr kumimoji="0" lang="en-US" altLang="zh-CN" sz="49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4.2.3 </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分析函数构建</a:t>
            </a:r>
            <a:endParaRPr lang="zh-CN" altLang="en-US" dirty="0"/>
          </a:p>
        </p:txBody>
      </p:sp>
      <p:sp>
        <p:nvSpPr>
          <p:cNvPr id="3" name="内容占位符 2">
            <a:extLst>
              <a:ext uri="{FF2B5EF4-FFF2-40B4-BE49-F238E27FC236}">
                <a16:creationId xmlns:a16="http://schemas.microsoft.com/office/drawing/2014/main" id="{92DBA737-C233-5682-F4E6-6C556E8A538D}"/>
              </a:ext>
            </a:extLst>
          </p:cNvPr>
          <p:cNvSpPr>
            <a:spLocks noGrp="1"/>
          </p:cNvSpPr>
          <p:nvPr>
            <p:ph idx="1"/>
          </p:nvPr>
        </p:nvSpPr>
        <p:spPr>
          <a:xfrm>
            <a:off x="777240" y="1825625"/>
            <a:ext cx="11414760" cy="4351338"/>
          </a:xfrm>
        </p:spPr>
        <p:txBody>
          <a:bodyPr/>
          <a:lstStyle/>
          <a:p>
            <a:pPr marL="0" indent="0">
              <a:buNone/>
            </a:pPr>
            <a:r>
              <a:rPr lang="zh-CN" altLang="en-US" sz="2800" dirty="0">
                <a:solidFill>
                  <a:srgbClr val="0033CC"/>
                </a:solidFill>
              </a:rPr>
              <a:t>基本统计量</a:t>
            </a:r>
            <a:r>
              <a:rPr lang="en-US" altLang="zh-CN" sz="2800" dirty="0">
                <a:solidFill>
                  <a:srgbClr val="0033CC"/>
                </a:solidFill>
              </a:rPr>
              <a:t>Stats()</a:t>
            </a:r>
          </a:p>
          <a:p>
            <a:r>
              <a:rPr lang="zh-CN" altLang="en-US" dirty="0"/>
              <a:t>基本统计量主要包括：均值，中位数，方差，标准差，极差和四分位数间距等。</a:t>
            </a:r>
            <a:endParaRPr lang="en-US" altLang="zh-CN" dirty="0"/>
          </a:p>
          <a:p>
            <a:endParaRPr lang="zh-CN" altLang="en-US" dirty="0"/>
          </a:p>
        </p:txBody>
      </p:sp>
      <p:pic>
        <p:nvPicPr>
          <p:cNvPr id="5" name="图片 4">
            <a:extLst>
              <a:ext uri="{FF2B5EF4-FFF2-40B4-BE49-F238E27FC236}">
                <a16:creationId xmlns:a16="http://schemas.microsoft.com/office/drawing/2014/main" id="{DEB8F140-A149-F675-C5EB-CF58E2AF4853}"/>
              </a:ext>
            </a:extLst>
          </p:cNvPr>
          <p:cNvPicPr>
            <a:picLocks noChangeAspect="1"/>
          </p:cNvPicPr>
          <p:nvPr/>
        </p:nvPicPr>
        <p:blipFill>
          <a:blip r:embed="rId3"/>
          <a:stretch>
            <a:fillRect/>
          </a:stretch>
        </p:blipFill>
        <p:spPr>
          <a:xfrm>
            <a:off x="871220" y="2980690"/>
            <a:ext cx="10543540" cy="3877310"/>
          </a:xfrm>
          <a:prstGeom prst="rect">
            <a:avLst/>
          </a:prstGeom>
        </p:spPr>
      </p:pic>
    </p:spTree>
    <p:extLst>
      <p:ext uri="{BB962C8B-B14F-4D97-AF65-F5344CB8AC3E}">
        <p14:creationId xmlns:p14="http://schemas.microsoft.com/office/powerpoint/2010/main" val="304050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B8FC59-39C2-2090-7B27-A9EFA4A08D4D}"/>
              </a:ext>
            </a:extLst>
          </p:cNvPr>
          <p:cNvSpPr>
            <a:spLocks noGrp="1"/>
          </p:cNvSpPr>
          <p:nvPr>
            <p:ph type="title"/>
          </p:nvPr>
        </p:nvSpPr>
        <p:spPr/>
        <p:txBody>
          <a:bodyPr/>
          <a:lstStyle/>
          <a:p>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4.2 </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单变量</a:t>
            </a: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向量</a:t>
            </a: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数据分析</a:t>
            </a:r>
            <a:b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32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4.2.3 </a:t>
            </a:r>
            <a:r>
              <a:rPr kumimoji="0" lang="zh-CN" altLang="en-US" sz="32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分析函数构建</a:t>
            </a:r>
            <a:endParaRPr lang="zh-CN" altLang="en-US" dirty="0"/>
          </a:p>
        </p:txBody>
      </p:sp>
      <p:sp>
        <p:nvSpPr>
          <p:cNvPr id="3" name="内容占位符 2">
            <a:extLst>
              <a:ext uri="{FF2B5EF4-FFF2-40B4-BE49-F238E27FC236}">
                <a16:creationId xmlns:a16="http://schemas.microsoft.com/office/drawing/2014/main" id="{4C575AA6-2C0C-D377-D122-3617A6326B76}"/>
              </a:ext>
            </a:extLst>
          </p:cNvPr>
          <p:cNvSpPr>
            <a:spLocks noGrp="1"/>
          </p:cNvSpPr>
          <p:nvPr>
            <p:ph idx="1"/>
          </p:nvPr>
        </p:nvSpPr>
        <p:spPr/>
        <p:txBody>
          <a:bodyPr/>
          <a:lstStyle/>
          <a:p>
            <a:pPr marL="0" indent="0">
              <a:buNone/>
            </a:pPr>
            <a:r>
              <a:rPr lang="zh-CN" altLang="en-US" sz="2800" dirty="0">
                <a:solidFill>
                  <a:srgbClr val="0033CC"/>
                </a:solidFill>
              </a:rPr>
              <a:t>探索性统计图</a:t>
            </a:r>
            <a:r>
              <a:rPr lang="en-US" altLang="zh-CN" sz="2800" dirty="0">
                <a:solidFill>
                  <a:srgbClr val="0033CC"/>
                </a:solidFill>
              </a:rPr>
              <a:t>EDA</a:t>
            </a:r>
          </a:p>
          <a:p>
            <a:r>
              <a:rPr lang="zh-CN" altLang="en-US" dirty="0"/>
              <a:t>直方图</a:t>
            </a:r>
            <a:endParaRPr lang="en-US" altLang="zh-CN" dirty="0"/>
          </a:p>
          <a:p>
            <a:r>
              <a:rPr lang="zh-CN" altLang="en-US" dirty="0"/>
              <a:t>散点图</a:t>
            </a:r>
            <a:endParaRPr lang="en-US" altLang="zh-CN" dirty="0"/>
          </a:p>
          <a:p>
            <a:r>
              <a:rPr lang="zh-CN" altLang="en-US" dirty="0"/>
              <a:t>箱式图</a:t>
            </a:r>
            <a:endParaRPr lang="en-US" altLang="zh-CN" dirty="0"/>
          </a:p>
          <a:p>
            <a:r>
              <a:rPr lang="zh-CN" altLang="en-US" dirty="0"/>
              <a:t>正态概率</a:t>
            </a:r>
            <a:r>
              <a:rPr lang="en-US" altLang="zh-CN" dirty="0"/>
              <a:t>QQ</a:t>
            </a:r>
            <a:r>
              <a:rPr lang="zh-CN" altLang="en-US" dirty="0"/>
              <a:t>图</a:t>
            </a:r>
            <a:endParaRPr lang="en-US" altLang="zh-CN" dirty="0"/>
          </a:p>
          <a:p>
            <a:endParaRPr lang="zh-CN" altLang="en-US" dirty="0"/>
          </a:p>
        </p:txBody>
      </p:sp>
      <p:pic>
        <p:nvPicPr>
          <p:cNvPr id="4" name="图片 3">
            <a:extLst>
              <a:ext uri="{FF2B5EF4-FFF2-40B4-BE49-F238E27FC236}">
                <a16:creationId xmlns:a16="http://schemas.microsoft.com/office/drawing/2014/main" id="{53372A7B-59EB-38A4-282E-3D8EBD07D07E}"/>
              </a:ext>
            </a:extLst>
          </p:cNvPr>
          <p:cNvPicPr>
            <a:picLocks noChangeAspect="1"/>
          </p:cNvPicPr>
          <p:nvPr/>
        </p:nvPicPr>
        <p:blipFill>
          <a:blip r:embed="rId3"/>
          <a:stretch>
            <a:fillRect/>
          </a:stretch>
        </p:blipFill>
        <p:spPr>
          <a:xfrm>
            <a:off x="4680409" y="1040765"/>
            <a:ext cx="7260590" cy="5817235"/>
          </a:xfrm>
          <a:prstGeom prst="rect">
            <a:avLst/>
          </a:prstGeom>
        </p:spPr>
      </p:pic>
    </p:spTree>
    <p:extLst>
      <p:ext uri="{BB962C8B-B14F-4D97-AF65-F5344CB8AC3E}">
        <p14:creationId xmlns:p14="http://schemas.microsoft.com/office/powerpoint/2010/main" val="351081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02193-6242-FE35-1215-D113AEE3148C}"/>
              </a:ext>
            </a:extLst>
          </p:cNvPr>
          <p:cNvSpPr>
            <a:spLocks noGrp="1"/>
          </p:cNvSpPr>
          <p:nvPr>
            <p:ph type="title"/>
          </p:nvPr>
        </p:nvSpPr>
        <p:spPr/>
        <p:txBody>
          <a:bodyPr>
            <a:normAutofit fontScale="90000"/>
          </a:bodyPr>
          <a:lstStyle/>
          <a:p>
            <a:r>
              <a:rPr lang="en-US" altLang="zh-CN" sz="4400" dirty="0"/>
              <a:t>4.1 </a:t>
            </a:r>
            <a:r>
              <a:rPr lang="zh-CN" altLang="en-US" sz="4400" dirty="0"/>
              <a:t>基本图形显示函数</a:t>
            </a:r>
            <a:br>
              <a:rPr lang="en-US" altLang="zh-CN" sz="4000" dirty="0"/>
            </a:br>
            <a:r>
              <a:rPr lang="en-US" altLang="zh-CN" sz="4000" dirty="0"/>
              <a:t>4.1.1 R</a:t>
            </a:r>
            <a:r>
              <a:rPr lang="zh-CN" altLang="en-US" sz="4000" dirty="0"/>
              <a:t>语言中的高级绘图函数</a:t>
            </a:r>
          </a:p>
        </p:txBody>
      </p:sp>
      <p:sp>
        <p:nvSpPr>
          <p:cNvPr id="3" name="内容占位符 2">
            <a:extLst>
              <a:ext uri="{FF2B5EF4-FFF2-40B4-BE49-F238E27FC236}">
                <a16:creationId xmlns:a16="http://schemas.microsoft.com/office/drawing/2014/main" id="{708C2A4D-E31F-F626-0B98-568E28DD5028}"/>
              </a:ext>
            </a:extLst>
          </p:cNvPr>
          <p:cNvSpPr>
            <a:spLocks noGrp="1"/>
          </p:cNvSpPr>
          <p:nvPr>
            <p:ph idx="1"/>
          </p:nvPr>
        </p:nvSpPr>
        <p:spPr/>
        <p:txBody>
          <a:bodyPr/>
          <a:lstStyle/>
          <a:p>
            <a:pPr marL="0" indent="0">
              <a:buNone/>
            </a:pPr>
            <a:r>
              <a:rPr lang="en-US" altLang="zh-CN" sz="2800" dirty="0">
                <a:solidFill>
                  <a:srgbClr val="0033CC"/>
                </a:solidFill>
              </a:rPr>
              <a:t>R</a:t>
            </a:r>
            <a:r>
              <a:rPr lang="zh-CN" altLang="en-US" sz="2800" dirty="0">
                <a:solidFill>
                  <a:srgbClr val="0033CC"/>
                </a:solidFill>
              </a:rPr>
              <a:t>中常见的高级函数</a:t>
            </a:r>
            <a:endParaRPr lang="en-US" altLang="zh-CN" sz="2800" dirty="0">
              <a:solidFill>
                <a:srgbClr val="0033CC"/>
              </a:solidFill>
            </a:endParaRPr>
          </a:p>
          <a:p>
            <a:endParaRPr lang="zh-CN" altLang="en-US" dirty="0"/>
          </a:p>
        </p:txBody>
      </p:sp>
      <p:pic>
        <p:nvPicPr>
          <p:cNvPr id="4" name="图片 3">
            <a:extLst>
              <a:ext uri="{FF2B5EF4-FFF2-40B4-BE49-F238E27FC236}">
                <a16:creationId xmlns:a16="http://schemas.microsoft.com/office/drawing/2014/main" id="{648A5711-C724-C165-5B15-E4D530E14FE3}"/>
              </a:ext>
            </a:extLst>
          </p:cNvPr>
          <p:cNvPicPr>
            <a:picLocks noChangeAspect="1"/>
          </p:cNvPicPr>
          <p:nvPr/>
        </p:nvPicPr>
        <p:blipFill>
          <a:blip r:embed="rId2"/>
          <a:stretch>
            <a:fillRect/>
          </a:stretch>
        </p:blipFill>
        <p:spPr>
          <a:xfrm>
            <a:off x="777240" y="2442684"/>
            <a:ext cx="10816590" cy="4255135"/>
          </a:xfrm>
          <a:prstGeom prst="rect">
            <a:avLst/>
          </a:prstGeom>
        </p:spPr>
      </p:pic>
    </p:spTree>
    <p:extLst>
      <p:ext uri="{BB962C8B-B14F-4D97-AF65-F5344CB8AC3E}">
        <p14:creationId xmlns:p14="http://schemas.microsoft.com/office/powerpoint/2010/main" val="330280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B8FC59-39C2-2090-7B27-A9EFA4A08D4D}"/>
              </a:ext>
            </a:extLst>
          </p:cNvPr>
          <p:cNvSpPr>
            <a:spLocks noGrp="1"/>
          </p:cNvSpPr>
          <p:nvPr>
            <p:ph type="title"/>
          </p:nvPr>
        </p:nvSpPr>
        <p:spPr/>
        <p:txBody>
          <a:bodyPr/>
          <a:lstStyle/>
          <a:p>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4.2 </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单变量</a:t>
            </a: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向量</a:t>
            </a: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数据分析</a:t>
            </a:r>
            <a:b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32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4.2.3 </a:t>
            </a:r>
            <a:r>
              <a:rPr kumimoji="0" lang="zh-CN" altLang="en-US" sz="32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分析函数构建</a:t>
            </a:r>
            <a:endParaRPr lang="zh-CN" altLang="en-US" dirty="0"/>
          </a:p>
        </p:txBody>
      </p:sp>
      <p:sp>
        <p:nvSpPr>
          <p:cNvPr id="3" name="内容占位符 2">
            <a:extLst>
              <a:ext uri="{FF2B5EF4-FFF2-40B4-BE49-F238E27FC236}">
                <a16:creationId xmlns:a16="http://schemas.microsoft.com/office/drawing/2014/main" id="{4C575AA6-2C0C-D377-D122-3617A6326B76}"/>
              </a:ext>
            </a:extLst>
          </p:cNvPr>
          <p:cNvSpPr>
            <a:spLocks noGrp="1"/>
          </p:cNvSpPr>
          <p:nvPr>
            <p:ph idx="1"/>
          </p:nvPr>
        </p:nvSpPr>
        <p:spPr/>
        <p:txBody>
          <a:bodyPr/>
          <a:lstStyle/>
          <a:p>
            <a:pPr marL="0" indent="0">
              <a:buNone/>
            </a:pPr>
            <a:r>
              <a:rPr lang="zh-CN" altLang="en-US" sz="2800" dirty="0">
                <a:solidFill>
                  <a:srgbClr val="0033CC"/>
                </a:solidFill>
              </a:rPr>
              <a:t>探索性统计图</a:t>
            </a:r>
            <a:r>
              <a:rPr lang="en-US" altLang="zh-CN" sz="2800" dirty="0">
                <a:solidFill>
                  <a:srgbClr val="0033CC"/>
                </a:solidFill>
              </a:rPr>
              <a:t>EDA</a:t>
            </a:r>
          </a:p>
          <a:p>
            <a:r>
              <a:rPr lang="zh-CN" altLang="en-US" dirty="0"/>
              <a:t>直方图</a:t>
            </a:r>
            <a:endParaRPr lang="en-US" altLang="zh-CN" dirty="0"/>
          </a:p>
          <a:p>
            <a:r>
              <a:rPr lang="zh-CN" altLang="en-US" dirty="0"/>
              <a:t>散点图</a:t>
            </a:r>
            <a:endParaRPr lang="en-US" altLang="zh-CN" dirty="0"/>
          </a:p>
          <a:p>
            <a:r>
              <a:rPr lang="zh-CN" altLang="en-US" dirty="0"/>
              <a:t>箱式图</a:t>
            </a:r>
            <a:endParaRPr lang="en-US" altLang="zh-CN" dirty="0"/>
          </a:p>
          <a:p>
            <a:r>
              <a:rPr lang="zh-CN" altLang="en-US" dirty="0"/>
              <a:t>正态概率</a:t>
            </a:r>
            <a:r>
              <a:rPr lang="en-US" altLang="zh-CN" dirty="0"/>
              <a:t>QQ</a:t>
            </a:r>
            <a:r>
              <a:rPr lang="zh-CN" altLang="en-US" dirty="0"/>
              <a:t>图</a:t>
            </a:r>
            <a:endParaRPr lang="en-US" altLang="zh-CN" dirty="0"/>
          </a:p>
          <a:p>
            <a:endParaRPr lang="zh-CN" altLang="en-US" dirty="0"/>
          </a:p>
        </p:txBody>
      </p:sp>
      <p:pic>
        <p:nvPicPr>
          <p:cNvPr id="4" name="图片 3">
            <a:extLst>
              <a:ext uri="{FF2B5EF4-FFF2-40B4-BE49-F238E27FC236}">
                <a16:creationId xmlns:a16="http://schemas.microsoft.com/office/drawing/2014/main" id="{BBEDC990-BFC5-75D3-D7FB-3F75E12CD986}"/>
              </a:ext>
            </a:extLst>
          </p:cNvPr>
          <p:cNvPicPr>
            <a:picLocks noChangeAspect="1"/>
          </p:cNvPicPr>
          <p:nvPr/>
        </p:nvPicPr>
        <p:blipFill>
          <a:blip r:embed="rId3"/>
          <a:stretch>
            <a:fillRect/>
          </a:stretch>
        </p:blipFill>
        <p:spPr>
          <a:xfrm>
            <a:off x="4667885" y="1015365"/>
            <a:ext cx="7179945" cy="5824220"/>
          </a:xfrm>
          <a:prstGeom prst="rect">
            <a:avLst/>
          </a:prstGeom>
        </p:spPr>
      </p:pic>
    </p:spTree>
    <p:extLst>
      <p:ext uri="{BB962C8B-B14F-4D97-AF65-F5344CB8AC3E}">
        <p14:creationId xmlns:p14="http://schemas.microsoft.com/office/powerpoint/2010/main" val="271556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B8FC59-39C2-2090-7B27-A9EFA4A08D4D}"/>
              </a:ext>
            </a:extLst>
          </p:cNvPr>
          <p:cNvSpPr>
            <a:spLocks noGrp="1"/>
          </p:cNvSpPr>
          <p:nvPr>
            <p:ph type="title"/>
          </p:nvPr>
        </p:nvSpPr>
        <p:spPr/>
        <p:txBody>
          <a:bodyPr/>
          <a:lstStyle/>
          <a:p>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4.2 </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单变量</a:t>
            </a: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向量</a:t>
            </a: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数据分析</a:t>
            </a:r>
            <a:b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32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4.2.3 </a:t>
            </a:r>
            <a:r>
              <a:rPr kumimoji="0" lang="zh-CN" altLang="en-US" sz="32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分析函数构建</a:t>
            </a:r>
            <a:endParaRPr lang="zh-CN" altLang="en-US" dirty="0"/>
          </a:p>
        </p:txBody>
      </p:sp>
      <p:sp>
        <p:nvSpPr>
          <p:cNvPr id="3" name="内容占位符 2">
            <a:extLst>
              <a:ext uri="{FF2B5EF4-FFF2-40B4-BE49-F238E27FC236}">
                <a16:creationId xmlns:a16="http://schemas.microsoft.com/office/drawing/2014/main" id="{4C575AA6-2C0C-D377-D122-3617A6326B76}"/>
              </a:ext>
            </a:extLst>
          </p:cNvPr>
          <p:cNvSpPr>
            <a:spLocks noGrp="1"/>
          </p:cNvSpPr>
          <p:nvPr>
            <p:ph idx="1"/>
          </p:nvPr>
        </p:nvSpPr>
        <p:spPr/>
        <p:txBody>
          <a:bodyPr/>
          <a:lstStyle/>
          <a:p>
            <a:pPr marL="0" indent="0">
              <a:buNone/>
            </a:pPr>
            <a:r>
              <a:rPr lang="zh-CN" altLang="en-US" sz="2800" dirty="0">
                <a:solidFill>
                  <a:srgbClr val="0033CC"/>
                </a:solidFill>
              </a:rPr>
              <a:t>频数表构造函数</a:t>
            </a:r>
            <a:endParaRPr lang="en-US" altLang="zh-CN" dirty="0"/>
          </a:p>
          <a:p>
            <a:r>
              <a:rPr lang="zh-CN" altLang="en-US" dirty="0"/>
              <a:t>计数频数表</a:t>
            </a:r>
            <a:r>
              <a:rPr lang="en-US" altLang="zh-CN" dirty="0"/>
              <a:t>(</a:t>
            </a:r>
            <a:r>
              <a:rPr lang="zh-CN" altLang="en-US" dirty="0"/>
              <a:t>离散</a:t>
            </a:r>
            <a:r>
              <a:rPr lang="en-US" altLang="zh-CN" dirty="0"/>
              <a:t>): </a:t>
            </a:r>
            <a:r>
              <a:rPr lang="en-US" altLang="zh-CN" dirty="0" err="1"/>
              <a:t>Ftab</a:t>
            </a:r>
            <a:r>
              <a:rPr lang="en-US" altLang="zh-CN" dirty="0"/>
              <a:t>()</a:t>
            </a:r>
          </a:p>
          <a:p>
            <a:endParaRPr lang="zh-CN" altLang="en-US" dirty="0"/>
          </a:p>
        </p:txBody>
      </p:sp>
      <p:pic>
        <p:nvPicPr>
          <p:cNvPr id="4" name="图片 3">
            <a:extLst>
              <a:ext uri="{FF2B5EF4-FFF2-40B4-BE49-F238E27FC236}">
                <a16:creationId xmlns:a16="http://schemas.microsoft.com/office/drawing/2014/main" id="{341EDF6D-CA25-996B-002A-EC406CBC8F28}"/>
              </a:ext>
            </a:extLst>
          </p:cNvPr>
          <p:cNvPicPr>
            <a:picLocks noChangeAspect="1"/>
          </p:cNvPicPr>
          <p:nvPr/>
        </p:nvPicPr>
        <p:blipFill>
          <a:blip r:embed="rId3"/>
          <a:stretch>
            <a:fillRect/>
          </a:stretch>
        </p:blipFill>
        <p:spPr>
          <a:xfrm>
            <a:off x="777240" y="2998470"/>
            <a:ext cx="5703570" cy="3396615"/>
          </a:xfrm>
          <a:prstGeom prst="rect">
            <a:avLst/>
          </a:prstGeom>
        </p:spPr>
      </p:pic>
      <p:pic>
        <p:nvPicPr>
          <p:cNvPr id="5" name="图片 4">
            <a:extLst>
              <a:ext uri="{FF2B5EF4-FFF2-40B4-BE49-F238E27FC236}">
                <a16:creationId xmlns:a16="http://schemas.microsoft.com/office/drawing/2014/main" id="{401E4568-F608-E99E-502D-5425345E1379}"/>
              </a:ext>
            </a:extLst>
          </p:cNvPr>
          <p:cNvPicPr>
            <a:picLocks noChangeAspect="1"/>
          </p:cNvPicPr>
          <p:nvPr/>
        </p:nvPicPr>
        <p:blipFill>
          <a:blip r:embed="rId4"/>
          <a:stretch>
            <a:fillRect/>
          </a:stretch>
        </p:blipFill>
        <p:spPr>
          <a:xfrm>
            <a:off x="6480810" y="2290445"/>
            <a:ext cx="5322570" cy="4104640"/>
          </a:xfrm>
          <a:prstGeom prst="rect">
            <a:avLst/>
          </a:prstGeom>
        </p:spPr>
      </p:pic>
    </p:spTree>
    <p:extLst>
      <p:ext uri="{BB962C8B-B14F-4D97-AF65-F5344CB8AC3E}">
        <p14:creationId xmlns:p14="http://schemas.microsoft.com/office/powerpoint/2010/main" val="107735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B8FC59-39C2-2090-7B27-A9EFA4A08D4D}"/>
              </a:ext>
            </a:extLst>
          </p:cNvPr>
          <p:cNvSpPr>
            <a:spLocks noGrp="1"/>
          </p:cNvSpPr>
          <p:nvPr>
            <p:ph type="title"/>
          </p:nvPr>
        </p:nvSpPr>
        <p:spPr/>
        <p:txBody>
          <a:bodyPr/>
          <a:lstStyle/>
          <a:p>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4.2 </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单变量</a:t>
            </a: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向量</a:t>
            </a:r>
            <a:r>
              <a:rPr kumimoji="0" lang="en-US" altLang="zh-CN"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a:t>
            </a:r>
            <a:r>
              <a:rPr kumimoji="0" lang="zh-CN" altLang="en-US" sz="36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数据分析</a:t>
            </a:r>
            <a:br>
              <a:rPr kumimoji="0" lang="en-US" altLang="zh-CN" sz="44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br>
            <a:r>
              <a:rPr kumimoji="0" lang="en-US" altLang="zh-CN" sz="32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4.2.3 </a:t>
            </a:r>
            <a:r>
              <a:rPr kumimoji="0" lang="zh-CN" altLang="en-US" sz="3200" b="0" i="0" u="none" strike="noStrike" kern="1200" cap="none" spc="140" normalizeH="0" baseline="0" noProof="0" dirty="0">
                <a:ln>
                  <a:noFill/>
                </a:ln>
                <a:solidFill>
                  <a:srgbClr val="243041"/>
                </a:solidFill>
                <a:effectLst/>
                <a:uLnTx/>
                <a:uFillTx/>
                <a:latin typeface="Arial Nova" panose="020B0504020202020204" pitchFamily="34" charset="0"/>
                <a:ea typeface="宋体" panose="02010600030101010101" pitchFamily="2" charset="-122"/>
                <a:cs typeface="+mj-cs"/>
              </a:rPr>
              <a:t>分析函数构建</a:t>
            </a:r>
            <a:endParaRPr lang="zh-CN" altLang="en-US" dirty="0"/>
          </a:p>
        </p:txBody>
      </p:sp>
      <p:sp>
        <p:nvSpPr>
          <p:cNvPr id="3" name="内容占位符 2">
            <a:extLst>
              <a:ext uri="{FF2B5EF4-FFF2-40B4-BE49-F238E27FC236}">
                <a16:creationId xmlns:a16="http://schemas.microsoft.com/office/drawing/2014/main" id="{4C575AA6-2C0C-D377-D122-3617A6326B76}"/>
              </a:ext>
            </a:extLst>
          </p:cNvPr>
          <p:cNvSpPr>
            <a:spLocks noGrp="1"/>
          </p:cNvSpPr>
          <p:nvPr>
            <p:ph idx="1"/>
          </p:nvPr>
        </p:nvSpPr>
        <p:spPr/>
        <p:txBody>
          <a:bodyPr/>
          <a:lstStyle/>
          <a:p>
            <a:pPr marL="0" indent="0">
              <a:buNone/>
            </a:pPr>
            <a:r>
              <a:rPr lang="zh-CN" altLang="en-US" sz="2800" dirty="0">
                <a:solidFill>
                  <a:srgbClr val="0033CC"/>
                </a:solidFill>
              </a:rPr>
              <a:t>频数表构造函数</a:t>
            </a:r>
            <a:endParaRPr lang="en-US" altLang="zh-CN" dirty="0"/>
          </a:p>
          <a:p>
            <a:r>
              <a:rPr lang="zh-CN" altLang="en-US" dirty="0"/>
              <a:t>计量频数表</a:t>
            </a:r>
            <a:r>
              <a:rPr lang="en-US" altLang="zh-CN" dirty="0"/>
              <a:t>(</a:t>
            </a:r>
            <a:r>
              <a:rPr lang="zh-CN" altLang="en-US" dirty="0"/>
              <a:t>离散</a:t>
            </a:r>
            <a:r>
              <a:rPr lang="en-US" altLang="zh-CN" dirty="0"/>
              <a:t>): Freq()</a:t>
            </a:r>
          </a:p>
          <a:p>
            <a:endParaRPr lang="zh-CN" altLang="en-US" dirty="0"/>
          </a:p>
        </p:txBody>
      </p:sp>
      <p:pic>
        <p:nvPicPr>
          <p:cNvPr id="6" name="Picture 45">
            <a:extLst>
              <a:ext uri="{FF2B5EF4-FFF2-40B4-BE49-F238E27FC236}">
                <a16:creationId xmlns:a16="http://schemas.microsoft.com/office/drawing/2014/main" id="{36574FEB-4952-BD74-EAE8-41831C904EC0}"/>
              </a:ext>
            </a:extLst>
          </p:cNvPr>
          <p:cNvPicPr/>
          <p:nvPr/>
        </p:nvPicPr>
        <p:blipFill>
          <a:blip r:embed="rId3">
            <a:extLst>
              <a:ext uri="{28A0092B-C50C-407E-A947-70E740481C1C}">
                <a14:useLocalDpi xmlns:a14="http://schemas.microsoft.com/office/drawing/2010/main" val="0"/>
              </a:ext>
            </a:extLst>
          </a:blip>
          <a:srcRect/>
          <a:stretch>
            <a:fillRect/>
          </a:stretch>
        </p:blipFill>
        <p:spPr>
          <a:xfrm>
            <a:off x="6510480" y="2394388"/>
            <a:ext cx="5294630" cy="4283710"/>
          </a:xfrm>
          <a:prstGeom prst="rect">
            <a:avLst/>
          </a:prstGeom>
          <a:noFill/>
          <a:ln>
            <a:noFill/>
          </a:ln>
        </p:spPr>
      </p:pic>
      <p:pic>
        <p:nvPicPr>
          <p:cNvPr id="7" name="图片 6">
            <a:extLst>
              <a:ext uri="{FF2B5EF4-FFF2-40B4-BE49-F238E27FC236}">
                <a16:creationId xmlns:a16="http://schemas.microsoft.com/office/drawing/2014/main" id="{3CBEFE90-D4CC-FF1F-8BAC-6972ED6582C3}"/>
              </a:ext>
            </a:extLst>
          </p:cNvPr>
          <p:cNvPicPr>
            <a:picLocks noChangeAspect="1"/>
          </p:cNvPicPr>
          <p:nvPr/>
        </p:nvPicPr>
        <p:blipFill>
          <a:blip r:embed="rId4"/>
          <a:stretch>
            <a:fillRect/>
          </a:stretch>
        </p:blipFill>
        <p:spPr>
          <a:xfrm>
            <a:off x="896423" y="2962078"/>
            <a:ext cx="5353050" cy="3716020"/>
          </a:xfrm>
          <a:prstGeom prst="rect">
            <a:avLst/>
          </a:prstGeom>
        </p:spPr>
      </p:pic>
    </p:spTree>
    <p:extLst>
      <p:ext uri="{BB962C8B-B14F-4D97-AF65-F5344CB8AC3E}">
        <p14:creationId xmlns:p14="http://schemas.microsoft.com/office/powerpoint/2010/main" val="280485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91A14-DF54-09B0-AD8D-6DD5AA6A0043}"/>
              </a:ext>
            </a:extLst>
          </p:cNvPr>
          <p:cNvSpPr>
            <a:spLocks noGrp="1"/>
          </p:cNvSpPr>
          <p:nvPr>
            <p:ph type="title"/>
          </p:nvPr>
        </p:nvSpPr>
        <p:spPr/>
        <p:txBody>
          <a:bodyPr/>
          <a:lstStyle/>
          <a:p>
            <a:r>
              <a:rPr lang="en-US" altLang="zh-CN" dirty="0"/>
              <a:t>4.3 </a:t>
            </a:r>
            <a:r>
              <a:rPr lang="zh-CN" altLang="en-US" dirty="0"/>
              <a:t>多变量</a:t>
            </a:r>
            <a:r>
              <a:rPr lang="en-US" altLang="zh-CN" dirty="0"/>
              <a:t>(</a:t>
            </a:r>
            <a:r>
              <a:rPr lang="zh-CN" altLang="en-US" dirty="0"/>
              <a:t>数据框</a:t>
            </a:r>
            <a:r>
              <a:rPr lang="en-US" altLang="zh-CN" dirty="0"/>
              <a:t>)</a:t>
            </a:r>
            <a:r>
              <a:rPr lang="zh-CN" altLang="en-US" dirty="0"/>
              <a:t>数据分析</a:t>
            </a:r>
          </a:p>
        </p:txBody>
      </p:sp>
      <p:sp>
        <p:nvSpPr>
          <p:cNvPr id="3" name="内容占位符 2">
            <a:extLst>
              <a:ext uri="{FF2B5EF4-FFF2-40B4-BE49-F238E27FC236}">
                <a16:creationId xmlns:a16="http://schemas.microsoft.com/office/drawing/2014/main" id="{F9EFDA0C-305A-11E4-751A-E04E9CEC7964}"/>
              </a:ext>
            </a:extLst>
          </p:cNvPr>
          <p:cNvSpPr>
            <a:spLocks noGrp="1"/>
          </p:cNvSpPr>
          <p:nvPr>
            <p:ph idx="1"/>
          </p:nvPr>
        </p:nvSpPr>
        <p:spPr>
          <a:xfrm>
            <a:off x="777240" y="1825625"/>
            <a:ext cx="2956560" cy="4351338"/>
          </a:xfrm>
        </p:spPr>
        <p:txBody>
          <a:bodyPr/>
          <a:lstStyle/>
          <a:p>
            <a:pPr marL="0" indent="0">
              <a:buNone/>
            </a:pPr>
            <a:r>
              <a:rPr lang="zh-CN" altLang="en-US" dirty="0"/>
              <a:t>对数据框</a:t>
            </a:r>
            <a:r>
              <a:rPr lang="en-US" altLang="zh-CN" dirty="0"/>
              <a:t>(</a:t>
            </a:r>
            <a:r>
              <a:rPr lang="zh-CN" altLang="en-US" dirty="0"/>
              <a:t>矩阵</a:t>
            </a:r>
            <a:r>
              <a:rPr lang="en-US" altLang="zh-CN" dirty="0"/>
              <a:t>)</a:t>
            </a:r>
            <a:r>
              <a:rPr lang="zh-CN" altLang="en-US" dirty="0"/>
              <a:t>运算常见统计函数表</a:t>
            </a:r>
          </a:p>
        </p:txBody>
      </p:sp>
      <p:graphicFrame>
        <p:nvGraphicFramePr>
          <p:cNvPr id="4" name="表格 3">
            <a:extLst>
              <a:ext uri="{FF2B5EF4-FFF2-40B4-BE49-F238E27FC236}">
                <a16:creationId xmlns:a16="http://schemas.microsoft.com/office/drawing/2014/main" id="{F4CE5127-8AE8-CC46-5205-B0CF7467A5FB}"/>
              </a:ext>
            </a:extLst>
          </p:cNvPr>
          <p:cNvGraphicFramePr>
            <a:graphicFrameLocks noGrp="1"/>
          </p:cNvGraphicFramePr>
          <p:nvPr>
            <p:extLst>
              <p:ext uri="{D42A27DB-BD31-4B8C-83A1-F6EECF244321}">
                <p14:modId xmlns:p14="http://schemas.microsoft.com/office/powerpoint/2010/main" val="1638799192"/>
              </p:ext>
            </p:extLst>
          </p:nvPr>
        </p:nvGraphicFramePr>
        <p:xfrm>
          <a:off x="4087495" y="1532466"/>
          <a:ext cx="6364605" cy="5191760"/>
        </p:xfrm>
        <a:graphic>
          <a:graphicData uri="http://schemas.openxmlformats.org/drawingml/2006/table">
            <a:tbl>
              <a:tblPr firstRow="1" bandRow="1">
                <a:tableStyleId>{5C22544A-7EE6-4342-B048-85BDC9FD1C3A}</a:tableStyleId>
              </a:tblPr>
              <a:tblGrid>
                <a:gridCol w="1950652">
                  <a:extLst>
                    <a:ext uri="{9D8B030D-6E8A-4147-A177-3AD203B41FA5}">
                      <a16:colId xmlns:a16="http://schemas.microsoft.com/office/drawing/2014/main" val="1192845522"/>
                    </a:ext>
                  </a:extLst>
                </a:gridCol>
                <a:gridCol w="4413953">
                  <a:extLst>
                    <a:ext uri="{9D8B030D-6E8A-4147-A177-3AD203B41FA5}">
                      <a16:colId xmlns:a16="http://schemas.microsoft.com/office/drawing/2014/main" val="3924577268"/>
                    </a:ext>
                  </a:extLst>
                </a:gridCol>
              </a:tblGrid>
              <a:tr h="370840">
                <a:tc>
                  <a:txBody>
                    <a:bodyPr/>
                    <a:lstStyle/>
                    <a:p>
                      <a:r>
                        <a:rPr lang="zh-CN" altLang="en-US" baseline="0" dirty="0">
                          <a:latin typeface="Arial Nova" panose="020B0504020202020204" pitchFamily="34" charset="0"/>
                          <a:ea typeface="宋体" panose="02010600030101010101" pitchFamily="2" charset="-122"/>
                        </a:rPr>
                        <a:t>函数</a:t>
                      </a:r>
                    </a:p>
                  </a:txBody>
                  <a:tcPr/>
                </a:tc>
                <a:tc>
                  <a:txBody>
                    <a:bodyPr/>
                    <a:lstStyle/>
                    <a:p>
                      <a:r>
                        <a:rPr lang="zh-CN" altLang="en-US" baseline="0" dirty="0">
                          <a:latin typeface="Arial Nova" panose="020B0504020202020204" pitchFamily="34" charset="0"/>
                          <a:ea typeface="宋体" panose="02010600030101010101" pitchFamily="2" charset="-122"/>
                        </a:rPr>
                        <a:t>用途</a:t>
                      </a:r>
                    </a:p>
                  </a:txBody>
                  <a:tcPr/>
                </a:tc>
                <a:extLst>
                  <a:ext uri="{0D108BD9-81ED-4DB2-BD59-A6C34878D82A}">
                    <a16:rowId xmlns:a16="http://schemas.microsoft.com/office/drawing/2014/main" val="1936336291"/>
                  </a:ext>
                </a:extLst>
              </a:tr>
              <a:tr h="370840">
                <a:tc>
                  <a:txBody>
                    <a:bodyPr/>
                    <a:lstStyle/>
                    <a:p>
                      <a:r>
                        <a:rPr lang="en-US" altLang="zh-CN" baseline="0" dirty="0">
                          <a:latin typeface="Arial Nova" panose="020B0504020202020204" pitchFamily="34" charset="0"/>
                          <a:ea typeface="宋体" panose="02010600030101010101" pitchFamily="2" charset="-122"/>
                        </a:rPr>
                        <a:t>dim</a:t>
                      </a:r>
                      <a:endParaRPr lang="zh-CN" altLang="en-US" baseline="0" dirty="0">
                        <a:latin typeface="Arial Nova" panose="020B0504020202020204" pitchFamily="34" charset="0"/>
                        <a:ea typeface="宋体" panose="02010600030101010101" pitchFamily="2" charset="-122"/>
                      </a:endParaRPr>
                    </a:p>
                  </a:txBody>
                  <a:tcPr/>
                </a:tc>
                <a:tc>
                  <a:txBody>
                    <a:bodyPr/>
                    <a:lstStyle/>
                    <a:p>
                      <a:r>
                        <a:rPr lang="zh-CN" altLang="en-US" baseline="0" dirty="0">
                          <a:latin typeface="Arial Nova" panose="020B0504020202020204" pitchFamily="34" charset="0"/>
                          <a:ea typeface="宋体" panose="02010600030101010101" pitchFamily="2" charset="-122"/>
                        </a:rPr>
                        <a:t>维数</a:t>
                      </a:r>
                    </a:p>
                  </a:txBody>
                  <a:tcPr/>
                </a:tc>
                <a:extLst>
                  <a:ext uri="{0D108BD9-81ED-4DB2-BD59-A6C34878D82A}">
                    <a16:rowId xmlns:a16="http://schemas.microsoft.com/office/drawing/2014/main" val="1486916372"/>
                  </a:ext>
                </a:extLst>
              </a:tr>
              <a:tr h="370840">
                <a:tc>
                  <a:txBody>
                    <a:bodyPr/>
                    <a:lstStyle/>
                    <a:p>
                      <a:r>
                        <a:rPr lang="en-US" altLang="zh-CN" baseline="0" dirty="0" err="1">
                          <a:latin typeface="Arial Nova" panose="020B0504020202020204" pitchFamily="34" charset="0"/>
                          <a:ea typeface="宋体" panose="02010600030101010101" pitchFamily="2" charset="-122"/>
                        </a:rPr>
                        <a:t>nrow</a:t>
                      </a:r>
                      <a:endParaRPr lang="zh-CN" altLang="en-US" baseline="0" dirty="0">
                        <a:latin typeface="Arial Nova" panose="020B0504020202020204" pitchFamily="34" charset="0"/>
                        <a:ea typeface="宋体" panose="02010600030101010101" pitchFamily="2" charset="-122"/>
                      </a:endParaRPr>
                    </a:p>
                  </a:txBody>
                  <a:tcPr/>
                </a:tc>
                <a:tc>
                  <a:txBody>
                    <a:bodyPr/>
                    <a:lstStyle/>
                    <a:p>
                      <a:r>
                        <a:rPr lang="zh-CN" altLang="en-US" baseline="0" dirty="0">
                          <a:latin typeface="Arial Nova" panose="020B0504020202020204" pitchFamily="34" charset="0"/>
                          <a:ea typeface="宋体" panose="02010600030101010101" pitchFamily="2" charset="-122"/>
                        </a:rPr>
                        <a:t>行数</a:t>
                      </a:r>
                    </a:p>
                  </a:txBody>
                  <a:tcPr/>
                </a:tc>
                <a:extLst>
                  <a:ext uri="{0D108BD9-81ED-4DB2-BD59-A6C34878D82A}">
                    <a16:rowId xmlns:a16="http://schemas.microsoft.com/office/drawing/2014/main" val="3571854747"/>
                  </a:ext>
                </a:extLst>
              </a:tr>
              <a:tr h="370840">
                <a:tc>
                  <a:txBody>
                    <a:bodyPr/>
                    <a:lstStyle/>
                    <a:p>
                      <a:r>
                        <a:rPr lang="en-US" altLang="zh-CN" baseline="0" dirty="0" err="1">
                          <a:latin typeface="Arial Nova" panose="020B0504020202020204" pitchFamily="34" charset="0"/>
                          <a:ea typeface="宋体" panose="02010600030101010101" pitchFamily="2" charset="-122"/>
                        </a:rPr>
                        <a:t>ncol</a:t>
                      </a:r>
                      <a:endParaRPr lang="zh-CN" altLang="en-US" baseline="0" dirty="0">
                        <a:latin typeface="Arial Nova" panose="020B0504020202020204" pitchFamily="34" charset="0"/>
                        <a:ea typeface="宋体" panose="02010600030101010101" pitchFamily="2" charset="-122"/>
                      </a:endParaRPr>
                    </a:p>
                  </a:txBody>
                  <a:tcPr/>
                </a:tc>
                <a:tc>
                  <a:txBody>
                    <a:bodyPr/>
                    <a:lstStyle/>
                    <a:p>
                      <a:r>
                        <a:rPr lang="zh-CN" altLang="en-US" baseline="0" dirty="0">
                          <a:latin typeface="Arial Nova" panose="020B0504020202020204" pitchFamily="34" charset="0"/>
                          <a:ea typeface="宋体" panose="02010600030101010101" pitchFamily="2" charset="-122"/>
                        </a:rPr>
                        <a:t>列数</a:t>
                      </a:r>
                    </a:p>
                  </a:txBody>
                  <a:tcPr/>
                </a:tc>
                <a:extLst>
                  <a:ext uri="{0D108BD9-81ED-4DB2-BD59-A6C34878D82A}">
                    <a16:rowId xmlns:a16="http://schemas.microsoft.com/office/drawing/2014/main" val="3059921536"/>
                  </a:ext>
                </a:extLst>
              </a:tr>
              <a:tr h="370840">
                <a:tc>
                  <a:txBody>
                    <a:bodyPr/>
                    <a:lstStyle/>
                    <a:p>
                      <a:r>
                        <a:rPr lang="en-US" altLang="zh-CN" baseline="0" dirty="0">
                          <a:latin typeface="Arial Nova" panose="020B0504020202020204" pitchFamily="34" charset="0"/>
                          <a:ea typeface="宋体" panose="02010600030101010101" pitchFamily="2" charset="-122"/>
                        </a:rPr>
                        <a:t>table</a:t>
                      </a:r>
                      <a:endParaRPr lang="zh-CN" altLang="en-US" baseline="0" dirty="0">
                        <a:latin typeface="Arial Nova" panose="020B0504020202020204" pitchFamily="34" charset="0"/>
                        <a:ea typeface="宋体" panose="02010600030101010101" pitchFamily="2" charset="-122"/>
                      </a:endParaRPr>
                    </a:p>
                  </a:txBody>
                  <a:tcPr/>
                </a:tc>
                <a:tc>
                  <a:txBody>
                    <a:bodyPr/>
                    <a:lstStyle/>
                    <a:p>
                      <a:r>
                        <a:rPr lang="zh-CN" altLang="en-US" baseline="0" dirty="0">
                          <a:latin typeface="Arial Nova" panose="020B0504020202020204" pitchFamily="34" charset="0"/>
                          <a:ea typeface="宋体" panose="02010600030101010101" pitchFamily="2" charset="-122"/>
                        </a:rPr>
                        <a:t>列联表</a:t>
                      </a:r>
                    </a:p>
                  </a:txBody>
                  <a:tcPr/>
                </a:tc>
                <a:extLst>
                  <a:ext uri="{0D108BD9-81ED-4DB2-BD59-A6C34878D82A}">
                    <a16:rowId xmlns:a16="http://schemas.microsoft.com/office/drawing/2014/main" val="2957835302"/>
                  </a:ext>
                </a:extLst>
              </a:tr>
              <a:tr h="370840">
                <a:tc>
                  <a:txBody>
                    <a:bodyPr/>
                    <a:lstStyle/>
                    <a:p>
                      <a:r>
                        <a:rPr lang="en-US" altLang="zh-CN" baseline="0" dirty="0" err="1">
                          <a:latin typeface="Arial Nova" panose="020B0504020202020204" pitchFamily="34" charset="0"/>
                          <a:ea typeface="宋体" panose="02010600030101010101" pitchFamily="2" charset="-122"/>
                        </a:rPr>
                        <a:t>addmarging</a:t>
                      </a:r>
                      <a:endParaRPr lang="zh-CN" altLang="en-US" baseline="0" dirty="0">
                        <a:latin typeface="Arial Nova" panose="020B0504020202020204" pitchFamily="34" charset="0"/>
                        <a:ea typeface="宋体" panose="02010600030101010101" pitchFamily="2" charset="-122"/>
                      </a:endParaRPr>
                    </a:p>
                  </a:txBody>
                  <a:tcPr/>
                </a:tc>
                <a:tc>
                  <a:txBody>
                    <a:bodyPr/>
                    <a:lstStyle/>
                    <a:p>
                      <a:r>
                        <a:rPr lang="zh-CN" altLang="en-US" baseline="0" dirty="0">
                          <a:latin typeface="Arial Nova" panose="020B0504020202020204" pitchFamily="34" charset="0"/>
                          <a:ea typeface="宋体" panose="02010600030101010101" pitchFamily="2" charset="-122"/>
                        </a:rPr>
                        <a:t>列联表的边际和</a:t>
                      </a:r>
                    </a:p>
                  </a:txBody>
                  <a:tcPr/>
                </a:tc>
                <a:extLst>
                  <a:ext uri="{0D108BD9-81ED-4DB2-BD59-A6C34878D82A}">
                    <a16:rowId xmlns:a16="http://schemas.microsoft.com/office/drawing/2014/main" val="1537593362"/>
                  </a:ext>
                </a:extLst>
              </a:tr>
              <a:tr h="370840">
                <a:tc>
                  <a:txBody>
                    <a:bodyPr/>
                    <a:lstStyle/>
                    <a:p>
                      <a:r>
                        <a:rPr lang="en-US" altLang="zh-CN" baseline="0" dirty="0" err="1">
                          <a:latin typeface="Arial Nova" panose="020B0504020202020204" pitchFamily="34" charset="0"/>
                          <a:ea typeface="宋体" panose="02010600030101010101" pitchFamily="2" charset="-122"/>
                        </a:rPr>
                        <a:t>prop.table</a:t>
                      </a:r>
                      <a:endParaRPr lang="zh-CN" altLang="en-US" baseline="0" dirty="0">
                        <a:latin typeface="Arial Nova" panose="020B0504020202020204" pitchFamily="34" charset="0"/>
                        <a:ea typeface="宋体" panose="02010600030101010101" pitchFamily="2" charset="-122"/>
                      </a:endParaRPr>
                    </a:p>
                  </a:txBody>
                  <a:tcPr/>
                </a:tc>
                <a:tc>
                  <a:txBody>
                    <a:bodyPr/>
                    <a:lstStyle/>
                    <a:p>
                      <a:r>
                        <a:rPr lang="zh-CN" altLang="en-US" baseline="0" dirty="0">
                          <a:latin typeface="Arial Nova" panose="020B0504020202020204" pitchFamily="34" charset="0"/>
                          <a:ea typeface="宋体" panose="02010600030101010101" pitchFamily="2" charset="-122"/>
                        </a:rPr>
                        <a:t>列联表概率</a:t>
                      </a:r>
                    </a:p>
                  </a:txBody>
                  <a:tcPr/>
                </a:tc>
                <a:extLst>
                  <a:ext uri="{0D108BD9-81ED-4DB2-BD59-A6C34878D82A}">
                    <a16:rowId xmlns:a16="http://schemas.microsoft.com/office/drawing/2014/main" val="3793107460"/>
                  </a:ext>
                </a:extLst>
              </a:tr>
              <a:tr h="370840">
                <a:tc>
                  <a:txBody>
                    <a:bodyPr/>
                    <a:lstStyle/>
                    <a:p>
                      <a:r>
                        <a:rPr lang="en-US" altLang="zh-CN" baseline="0" dirty="0" err="1">
                          <a:latin typeface="Arial Nova" panose="020B0504020202020204" pitchFamily="34" charset="0"/>
                          <a:ea typeface="宋体" panose="02010600030101010101" pitchFamily="2" charset="-122"/>
                        </a:rPr>
                        <a:t>xtabs</a:t>
                      </a:r>
                      <a:endParaRPr lang="zh-CN" altLang="en-US" baseline="0" dirty="0">
                        <a:latin typeface="Arial Nova" panose="020B0504020202020204" pitchFamily="34" charset="0"/>
                        <a:ea typeface="宋体" panose="02010600030101010101" pitchFamily="2" charset="-122"/>
                      </a:endParaRPr>
                    </a:p>
                  </a:txBody>
                  <a:tcPr/>
                </a:tc>
                <a:tc>
                  <a:txBody>
                    <a:bodyPr/>
                    <a:lstStyle/>
                    <a:p>
                      <a:r>
                        <a:rPr lang="zh-CN" altLang="en-US" baseline="0" dirty="0">
                          <a:latin typeface="Arial Nova" panose="020B0504020202020204" pitchFamily="34" charset="0"/>
                          <a:ea typeface="宋体" panose="02010600030101010101" pitchFamily="2" charset="-122"/>
                        </a:rPr>
                        <a:t>列联表</a:t>
                      </a:r>
                      <a:r>
                        <a:rPr lang="en-US" altLang="zh-CN" baseline="0" dirty="0">
                          <a:latin typeface="Arial Nova" panose="020B0504020202020204" pitchFamily="34" charset="0"/>
                          <a:ea typeface="宋体" panose="02010600030101010101" pitchFamily="2" charset="-122"/>
                        </a:rPr>
                        <a:t>table</a:t>
                      </a:r>
                      <a:r>
                        <a:rPr lang="zh-CN" altLang="en-US" baseline="0" dirty="0">
                          <a:latin typeface="Arial Nova" panose="020B0504020202020204" pitchFamily="34" charset="0"/>
                          <a:ea typeface="宋体" panose="02010600030101010101" pitchFamily="2" charset="-122"/>
                        </a:rPr>
                        <a:t>的公式模式</a:t>
                      </a:r>
                      <a:endParaRPr lang="en-US" altLang="zh-CN" baseline="0" dirty="0">
                        <a:latin typeface="Arial Nova" panose="020B0504020202020204" pitchFamily="34" charset="0"/>
                        <a:ea typeface="宋体" panose="02010600030101010101" pitchFamily="2" charset="-122"/>
                      </a:endParaRPr>
                    </a:p>
                  </a:txBody>
                  <a:tcPr/>
                </a:tc>
                <a:extLst>
                  <a:ext uri="{0D108BD9-81ED-4DB2-BD59-A6C34878D82A}">
                    <a16:rowId xmlns:a16="http://schemas.microsoft.com/office/drawing/2014/main" val="2185062799"/>
                  </a:ext>
                </a:extLst>
              </a:tr>
              <a:tr h="370840">
                <a:tc>
                  <a:txBody>
                    <a:bodyPr/>
                    <a:lstStyle/>
                    <a:p>
                      <a:r>
                        <a:rPr lang="en-US" altLang="zh-CN" baseline="0" dirty="0" err="1">
                          <a:latin typeface="Arial Nova" panose="020B0504020202020204" pitchFamily="34" charset="0"/>
                          <a:ea typeface="宋体" panose="02010600030101010101" pitchFamily="2" charset="-122"/>
                        </a:rPr>
                        <a:t>ftable</a:t>
                      </a:r>
                      <a:endParaRPr lang="zh-CN" altLang="en-US" baseline="0" dirty="0">
                        <a:latin typeface="Arial Nova" panose="020B0504020202020204" pitchFamily="34" charset="0"/>
                        <a:ea typeface="宋体" panose="02010600030101010101" pitchFamily="2" charset="-122"/>
                      </a:endParaRPr>
                    </a:p>
                  </a:txBody>
                  <a:tcPr/>
                </a:tc>
                <a:tc>
                  <a:txBody>
                    <a:bodyPr/>
                    <a:lstStyle/>
                    <a:p>
                      <a:r>
                        <a:rPr lang="zh-CN" altLang="en-US" baseline="0" dirty="0">
                          <a:latin typeface="Arial Nova" panose="020B0504020202020204" pitchFamily="34" charset="0"/>
                          <a:ea typeface="宋体" panose="02010600030101010101" pitchFamily="2" charset="-122"/>
                        </a:rPr>
                        <a:t>紧凑式列联表</a:t>
                      </a:r>
                      <a:endParaRPr lang="en-US" altLang="zh-CN" baseline="0" dirty="0">
                        <a:latin typeface="Arial Nova" panose="020B0504020202020204" pitchFamily="34" charset="0"/>
                        <a:ea typeface="宋体" panose="02010600030101010101" pitchFamily="2" charset="-122"/>
                      </a:endParaRPr>
                    </a:p>
                  </a:txBody>
                  <a:tcPr/>
                </a:tc>
                <a:extLst>
                  <a:ext uri="{0D108BD9-81ED-4DB2-BD59-A6C34878D82A}">
                    <a16:rowId xmlns:a16="http://schemas.microsoft.com/office/drawing/2014/main" val="2973867504"/>
                  </a:ext>
                </a:extLst>
              </a:tr>
              <a:tr h="370840">
                <a:tc>
                  <a:txBody>
                    <a:bodyPr/>
                    <a:lstStyle/>
                    <a:p>
                      <a:r>
                        <a:rPr lang="en-US" altLang="zh-CN" baseline="0" dirty="0">
                          <a:latin typeface="Arial Nova" panose="020B0504020202020204" pitchFamily="34" charset="0"/>
                          <a:ea typeface="宋体" panose="02010600030101010101" pitchFamily="2" charset="-122"/>
                        </a:rPr>
                        <a:t>summary</a:t>
                      </a:r>
                      <a:endParaRPr lang="zh-CN" altLang="en-US" baseline="0" dirty="0">
                        <a:latin typeface="Arial Nova" panose="020B0504020202020204" pitchFamily="34" charset="0"/>
                        <a:ea typeface="宋体" panose="02010600030101010101" pitchFamily="2" charset="-122"/>
                      </a:endParaRPr>
                    </a:p>
                  </a:txBody>
                  <a:tcPr/>
                </a:tc>
                <a:tc>
                  <a:txBody>
                    <a:bodyPr/>
                    <a:lstStyle/>
                    <a:p>
                      <a:r>
                        <a:rPr lang="zh-CN" altLang="en-US" baseline="0" dirty="0">
                          <a:latin typeface="Arial Nova" panose="020B0504020202020204" pitchFamily="34" charset="0"/>
                          <a:ea typeface="宋体" panose="02010600030101010101" pitchFamily="2" charset="-122"/>
                        </a:rPr>
                        <a:t>综合统计</a:t>
                      </a:r>
                      <a:endParaRPr lang="en-US" altLang="zh-CN" baseline="0" dirty="0">
                        <a:latin typeface="Arial Nova" panose="020B0504020202020204" pitchFamily="34" charset="0"/>
                        <a:ea typeface="宋体" panose="02010600030101010101" pitchFamily="2" charset="-122"/>
                      </a:endParaRPr>
                    </a:p>
                  </a:txBody>
                  <a:tcPr/>
                </a:tc>
                <a:extLst>
                  <a:ext uri="{0D108BD9-81ED-4DB2-BD59-A6C34878D82A}">
                    <a16:rowId xmlns:a16="http://schemas.microsoft.com/office/drawing/2014/main" val="2203267074"/>
                  </a:ext>
                </a:extLst>
              </a:tr>
              <a:tr h="370840">
                <a:tc>
                  <a:txBody>
                    <a:bodyPr/>
                    <a:lstStyle/>
                    <a:p>
                      <a:r>
                        <a:rPr lang="en-US" altLang="zh-CN" baseline="0" dirty="0">
                          <a:latin typeface="Arial Nova" panose="020B0504020202020204" pitchFamily="34" charset="0"/>
                          <a:ea typeface="宋体" panose="02010600030101010101" pitchFamily="2" charset="-122"/>
                        </a:rPr>
                        <a:t>scale</a:t>
                      </a:r>
                      <a:endParaRPr lang="zh-CN" altLang="en-US" baseline="0" dirty="0">
                        <a:latin typeface="Arial Nova" panose="020B0504020202020204" pitchFamily="34" charset="0"/>
                        <a:ea typeface="宋体" panose="02010600030101010101" pitchFamily="2" charset="-122"/>
                      </a:endParaRPr>
                    </a:p>
                  </a:txBody>
                  <a:tcPr/>
                </a:tc>
                <a:tc>
                  <a:txBody>
                    <a:bodyPr/>
                    <a:lstStyle/>
                    <a:p>
                      <a:r>
                        <a:rPr lang="zh-CN" altLang="en-US" baseline="0" dirty="0">
                          <a:latin typeface="Arial Nova" panose="020B0504020202020204" pitchFamily="34" charset="0"/>
                          <a:ea typeface="宋体" panose="02010600030101010101" pitchFamily="2" charset="-122"/>
                        </a:rPr>
                        <a:t>数据标准化</a:t>
                      </a:r>
                      <a:endParaRPr lang="en-US" altLang="zh-CN" baseline="0" dirty="0">
                        <a:latin typeface="Arial Nova" panose="020B0504020202020204" pitchFamily="34" charset="0"/>
                        <a:ea typeface="宋体" panose="02010600030101010101" pitchFamily="2" charset="-122"/>
                      </a:endParaRPr>
                    </a:p>
                  </a:txBody>
                  <a:tcPr/>
                </a:tc>
                <a:extLst>
                  <a:ext uri="{0D108BD9-81ED-4DB2-BD59-A6C34878D82A}">
                    <a16:rowId xmlns:a16="http://schemas.microsoft.com/office/drawing/2014/main" val="3034378987"/>
                  </a:ext>
                </a:extLst>
              </a:tr>
              <a:tr h="370840">
                <a:tc>
                  <a:txBody>
                    <a:bodyPr/>
                    <a:lstStyle/>
                    <a:p>
                      <a:r>
                        <a:rPr lang="en-US" altLang="zh-CN" baseline="0" dirty="0">
                          <a:latin typeface="Arial Nova" panose="020B0504020202020204" pitchFamily="34" charset="0"/>
                          <a:ea typeface="宋体" panose="02010600030101010101" pitchFamily="2" charset="-122"/>
                        </a:rPr>
                        <a:t>by</a:t>
                      </a:r>
                      <a:endParaRPr lang="zh-CN" altLang="en-US" baseline="0" dirty="0">
                        <a:latin typeface="Arial Nova" panose="020B0504020202020204" pitchFamily="34" charset="0"/>
                        <a:ea typeface="宋体" panose="02010600030101010101" pitchFamily="2" charset="-122"/>
                      </a:endParaRPr>
                    </a:p>
                  </a:txBody>
                  <a:tcPr/>
                </a:tc>
                <a:tc>
                  <a:txBody>
                    <a:bodyPr/>
                    <a:lstStyle/>
                    <a:p>
                      <a:r>
                        <a:rPr lang="zh-CN" altLang="en-US" baseline="0" dirty="0">
                          <a:latin typeface="Arial Nova" panose="020B0504020202020204" pitchFamily="34" charset="0"/>
                          <a:ea typeface="宋体" panose="02010600030101010101" pitchFamily="2" charset="-122"/>
                        </a:rPr>
                        <a:t>分组统计</a:t>
                      </a:r>
                      <a:endParaRPr lang="en-US" altLang="zh-CN" baseline="0" dirty="0">
                        <a:latin typeface="Arial Nova" panose="020B0504020202020204" pitchFamily="34" charset="0"/>
                        <a:ea typeface="宋体" panose="02010600030101010101" pitchFamily="2" charset="-122"/>
                      </a:endParaRPr>
                    </a:p>
                  </a:txBody>
                  <a:tcPr/>
                </a:tc>
                <a:extLst>
                  <a:ext uri="{0D108BD9-81ED-4DB2-BD59-A6C34878D82A}">
                    <a16:rowId xmlns:a16="http://schemas.microsoft.com/office/drawing/2014/main" val="4183164847"/>
                  </a:ext>
                </a:extLst>
              </a:tr>
              <a:tr h="370840">
                <a:tc>
                  <a:txBody>
                    <a:bodyPr/>
                    <a:lstStyle/>
                    <a:p>
                      <a:r>
                        <a:rPr lang="en-US" altLang="zh-CN" baseline="0" dirty="0">
                          <a:latin typeface="Arial Nova" panose="020B0504020202020204" pitchFamily="34" charset="0"/>
                          <a:ea typeface="宋体" panose="02010600030101010101" pitchFamily="2" charset="-122"/>
                        </a:rPr>
                        <a:t>aggregate</a:t>
                      </a:r>
                      <a:endParaRPr lang="zh-CN" altLang="en-US" baseline="0" dirty="0">
                        <a:latin typeface="Arial Nova" panose="020B0504020202020204" pitchFamily="34" charset="0"/>
                        <a:ea typeface="宋体" panose="02010600030101010101" pitchFamily="2" charset="-122"/>
                      </a:endParaRPr>
                    </a:p>
                  </a:txBody>
                  <a:tcPr/>
                </a:tc>
                <a:tc>
                  <a:txBody>
                    <a:bodyPr/>
                    <a:lstStyle/>
                    <a:p>
                      <a:r>
                        <a:rPr lang="zh-CN" altLang="en-US" baseline="0" dirty="0">
                          <a:latin typeface="Arial Nova" panose="020B0504020202020204" pitchFamily="34" charset="0"/>
                          <a:ea typeface="宋体" panose="02010600030101010101" pitchFamily="2" charset="-122"/>
                        </a:rPr>
                        <a:t>聚集统计量</a:t>
                      </a:r>
                      <a:endParaRPr lang="en-US" altLang="zh-CN" baseline="0" dirty="0">
                        <a:latin typeface="Arial Nova" panose="020B0504020202020204" pitchFamily="34" charset="0"/>
                        <a:ea typeface="宋体" panose="02010600030101010101" pitchFamily="2" charset="-122"/>
                      </a:endParaRPr>
                    </a:p>
                  </a:txBody>
                  <a:tcPr/>
                </a:tc>
                <a:extLst>
                  <a:ext uri="{0D108BD9-81ED-4DB2-BD59-A6C34878D82A}">
                    <a16:rowId xmlns:a16="http://schemas.microsoft.com/office/drawing/2014/main" val="2706535995"/>
                  </a:ext>
                </a:extLst>
              </a:tr>
              <a:tr h="370840">
                <a:tc>
                  <a:txBody>
                    <a:bodyPr/>
                    <a:lstStyle/>
                    <a:p>
                      <a:r>
                        <a:rPr lang="en-US" altLang="zh-CN" baseline="0" dirty="0">
                          <a:latin typeface="Arial Nova" panose="020B0504020202020204" pitchFamily="34" charset="0"/>
                          <a:ea typeface="宋体" panose="02010600030101010101" pitchFamily="2" charset="-122"/>
                        </a:rPr>
                        <a:t>apply</a:t>
                      </a:r>
                      <a:endParaRPr lang="zh-CN" altLang="en-US" baseline="0" dirty="0">
                        <a:latin typeface="Arial Nova" panose="020B0504020202020204" pitchFamily="34" charset="0"/>
                        <a:ea typeface="宋体" panose="02010600030101010101" pitchFamily="2" charset="-122"/>
                      </a:endParaRPr>
                    </a:p>
                  </a:txBody>
                  <a:tcPr/>
                </a:tc>
                <a:tc>
                  <a:txBody>
                    <a:bodyPr/>
                    <a:lstStyle/>
                    <a:p>
                      <a:r>
                        <a:rPr lang="zh-CN" altLang="en-US" baseline="0" dirty="0">
                          <a:latin typeface="Arial Nova" panose="020B0504020202020204" pitchFamily="34" charset="0"/>
                          <a:ea typeface="宋体" panose="02010600030101010101" pitchFamily="2" charset="-122"/>
                        </a:rPr>
                        <a:t>应用函数</a:t>
                      </a:r>
                      <a:endParaRPr lang="en-US" altLang="zh-CN" baseline="0" dirty="0">
                        <a:latin typeface="Arial Nova" panose="020B0504020202020204" pitchFamily="34" charset="0"/>
                        <a:ea typeface="宋体" panose="02010600030101010101" pitchFamily="2" charset="-122"/>
                      </a:endParaRPr>
                    </a:p>
                  </a:txBody>
                  <a:tcPr/>
                </a:tc>
                <a:extLst>
                  <a:ext uri="{0D108BD9-81ED-4DB2-BD59-A6C34878D82A}">
                    <a16:rowId xmlns:a16="http://schemas.microsoft.com/office/drawing/2014/main" val="3074623443"/>
                  </a:ext>
                </a:extLst>
              </a:tr>
            </a:tbl>
          </a:graphicData>
        </a:graphic>
      </p:graphicFrame>
    </p:spTree>
    <p:extLst>
      <p:ext uri="{BB962C8B-B14F-4D97-AF65-F5344CB8AC3E}">
        <p14:creationId xmlns:p14="http://schemas.microsoft.com/office/powerpoint/2010/main" val="1843718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0C4029-33C3-0B1C-1F4D-F6DC5A5907FC}"/>
              </a:ext>
            </a:extLst>
          </p:cNvPr>
          <p:cNvSpPr>
            <a:spLocks noGrp="1"/>
          </p:cNvSpPr>
          <p:nvPr>
            <p:ph type="title"/>
          </p:nvPr>
        </p:nvSpPr>
        <p:spPr/>
        <p:txBody>
          <a:bodyPr>
            <a:normAutofit fontScale="90000"/>
          </a:bodyPr>
          <a:lstStyle/>
          <a:p>
            <a:r>
              <a:rPr lang="en-US" altLang="zh-CN" sz="4400" dirty="0"/>
              <a:t>4.3 </a:t>
            </a:r>
            <a:r>
              <a:rPr lang="zh-CN" altLang="en-US" sz="4400" dirty="0"/>
              <a:t>多变量</a:t>
            </a:r>
            <a:r>
              <a:rPr lang="en-US" altLang="zh-CN" sz="4400" dirty="0"/>
              <a:t>(</a:t>
            </a:r>
            <a:r>
              <a:rPr lang="zh-CN" altLang="en-US" sz="4400" dirty="0"/>
              <a:t>数据框</a:t>
            </a:r>
            <a:r>
              <a:rPr lang="en-US" altLang="zh-CN" sz="4400" dirty="0"/>
              <a:t>)</a:t>
            </a:r>
            <a:r>
              <a:rPr lang="zh-CN" altLang="en-US" sz="4400" dirty="0"/>
              <a:t>数据分析</a:t>
            </a:r>
            <a:br>
              <a:rPr lang="en-US" altLang="zh-CN" sz="4000" dirty="0"/>
            </a:br>
            <a:r>
              <a:rPr lang="en-US" altLang="zh-CN" sz="4000" dirty="0"/>
              <a:t>4.3.1 </a:t>
            </a:r>
            <a:r>
              <a:rPr lang="zh-CN" altLang="en-US" sz="4000" dirty="0"/>
              <a:t>计数类数据分析</a:t>
            </a:r>
          </a:p>
        </p:txBody>
      </p:sp>
      <p:sp>
        <p:nvSpPr>
          <p:cNvPr id="3" name="内容占位符 2">
            <a:extLst>
              <a:ext uri="{FF2B5EF4-FFF2-40B4-BE49-F238E27FC236}">
                <a16:creationId xmlns:a16="http://schemas.microsoft.com/office/drawing/2014/main" id="{643A260C-DCE3-04E4-68E5-27F9281BCFDD}"/>
              </a:ext>
            </a:extLst>
          </p:cNvPr>
          <p:cNvSpPr>
            <a:spLocks noGrp="1"/>
          </p:cNvSpPr>
          <p:nvPr>
            <p:ph idx="1"/>
          </p:nvPr>
        </p:nvSpPr>
        <p:spPr/>
        <p:txBody>
          <a:bodyPr/>
          <a:lstStyle/>
          <a:p>
            <a:pPr marL="0" indent="0">
              <a:buNone/>
            </a:pPr>
            <a:r>
              <a:rPr lang="zh-CN" altLang="en-US" sz="2800" dirty="0">
                <a:solidFill>
                  <a:srgbClr val="0033CC"/>
                </a:solidFill>
              </a:rPr>
              <a:t>列联表</a:t>
            </a:r>
            <a:r>
              <a:rPr lang="en-US" altLang="zh-CN" sz="2800" dirty="0">
                <a:solidFill>
                  <a:srgbClr val="0033CC"/>
                </a:solidFill>
              </a:rPr>
              <a:t>table()</a:t>
            </a:r>
          </a:p>
          <a:p>
            <a:r>
              <a:rPr lang="en-US" altLang="zh-CN" dirty="0" err="1"/>
              <a:t>prop.table</a:t>
            </a:r>
            <a:r>
              <a:rPr lang="en-US" altLang="zh-CN" dirty="0"/>
              <a:t>(x,[margin=1</a:t>
            </a:r>
            <a:r>
              <a:rPr lang="zh-CN" altLang="en-US" dirty="0"/>
              <a:t>或</a:t>
            </a:r>
            <a:r>
              <a:rPr lang="en-US" altLang="zh-CN" dirty="0"/>
              <a:t>2])</a:t>
            </a:r>
            <a:endParaRPr lang="zh-CN" altLang="en-US" dirty="0"/>
          </a:p>
        </p:txBody>
      </p:sp>
      <p:pic>
        <p:nvPicPr>
          <p:cNvPr id="4" name="图片 3">
            <a:extLst>
              <a:ext uri="{FF2B5EF4-FFF2-40B4-BE49-F238E27FC236}">
                <a16:creationId xmlns:a16="http://schemas.microsoft.com/office/drawing/2014/main" id="{4C14705E-A6DD-2F3F-C473-71DB1EFAA232}"/>
              </a:ext>
            </a:extLst>
          </p:cNvPr>
          <p:cNvPicPr>
            <a:picLocks noChangeAspect="1"/>
          </p:cNvPicPr>
          <p:nvPr/>
        </p:nvPicPr>
        <p:blipFill>
          <a:blip r:embed="rId3"/>
          <a:stretch>
            <a:fillRect/>
          </a:stretch>
        </p:blipFill>
        <p:spPr>
          <a:xfrm>
            <a:off x="912605" y="2974537"/>
            <a:ext cx="4860925" cy="1743075"/>
          </a:xfrm>
          <a:prstGeom prst="rect">
            <a:avLst/>
          </a:prstGeom>
        </p:spPr>
      </p:pic>
      <p:pic>
        <p:nvPicPr>
          <p:cNvPr id="5" name="图片 4">
            <a:extLst>
              <a:ext uri="{FF2B5EF4-FFF2-40B4-BE49-F238E27FC236}">
                <a16:creationId xmlns:a16="http://schemas.microsoft.com/office/drawing/2014/main" id="{EE6AC24F-5089-E092-2676-626E52375047}"/>
              </a:ext>
            </a:extLst>
          </p:cNvPr>
          <p:cNvPicPr>
            <a:picLocks noChangeAspect="1"/>
          </p:cNvPicPr>
          <p:nvPr/>
        </p:nvPicPr>
        <p:blipFill>
          <a:blip r:embed="rId4"/>
          <a:stretch>
            <a:fillRect/>
          </a:stretch>
        </p:blipFill>
        <p:spPr>
          <a:xfrm>
            <a:off x="5834490" y="2974537"/>
            <a:ext cx="4955540" cy="1723390"/>
          </a:xfrm>
          <a:prstGeom prst="rect">
            <a:avLst/>
          </a:prstGeom>
        </p:spPr>
      </p:pic>
      <p:pic>
        <p:nvPicPr>
          <p:cNvPr id="6" name="图片 5">
            <a:extLst>
              <a:ext uri="{FF2B5EF4-FFF2-40B4-BE49-F238E27FC236}">
                <a16:creationId xmlns:a16="http://schemas.microsoft.com/office/drawing/2014/main" id="{BC4702BE-65DF-EF32-EE1C-0C9B938F721D}"/>
              </a:ext>
            </a:extLst>
          </p:cNvPr>
          <p:cNvPicPr>
            <a:picLocks noChangeAspect="1"/>
          </p:cNvPicPr>
          <p:nvPr/>
        </p:nvPicPr>
        <p:blipFill>
          <a:blip r:embed="rId5"/>
          <a:stretch>
            <a:fillRect/>
          </a:stretch>
        </p:blipFill>
        <p:spPr>
          <a:xfrm>
            <a:off x="912605" y="5005267"/>
            <a:ext cx="4860925" cy="1736090"/>
          </a:xfrm>
          <a:prstGeom prst="rect">
            <a:avLst/>
          </a:prstGeom>
        </p:spPr>
      </p:pic>
      <p:pic>
        <p:nvPicPr>
          <p:cNvPr id="7" name="图片 6">
            <a:extLst>
              <a:ext uri="{FF2B5EF4-FFF2-40B4-BE49-F238E27FC236}">
                <a16:creationId xmlns:a16="http://schemas.microsoft.com/office/drawing/2014/main" id="{860C4FD4-1225-F5AF-D911-A102CF7CA34C}"/>
              </a:ext>
            </a:extLst>
          </p:cNvPr>
          <p:cNvPicPr>
            <a:picLocks noChangeAspect="1"/>
          </p:cNvPicPr>
          <p:nvPr/>
        </p:nvPicPr>
        <p:blipFill>
          <a:blip r:embed="rId6"/>
          <a:stretch>
            <a:fillRect/>
          </a:stretch>
        </p:blipFill>
        <p:spPr>
          <a:xfrm>
            <a:off x="5834490" y="5005267"/>
            <a:ext cx="4949190" cy="1735455"/>
          </a:xfrm>
          <a:prstGeom prst="rect">
            <a:avLst/>
          </a:prstGeom>
        </p:spPr>
      </p:pic>
    </p:spTree>
    <p:extLst>
      <p:ext uri="{BB962C8B-B14F-4D97-AF65-F5344CB8AC3E}">
        <p14:creationId xmlns:p14="http://schemas.microsoft.com/office/powerpoint/2010/main" val="324355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0C4029-33C3-0B1C-1F4D-F6DC5A5907FC}"/>
              </a:ext>
            </a:extLst>
          </p:cNvPr>
          <p:cNvSpPr>
            <a:spLocks noGrp="1"/>
          </p:cNvSpPr>
          <p:nvPr>
            <p:ph type="title"/>
          </p:nvPr>
        </p:nvSpPr>
        <p:spPr/>
        <p:txBody>
          <a:bodyPr>
            <a:normAutofit fontScale="90000"/>
          </a:bodyPr>
          <a:lstStyle/>
          <a:p>
            <a:r>
              <a:rPr lang="en-US" altLang="zh-CN" sz="4400" dirty="0"/>
              <a:t>4.3 </a:t>
            </a:r>
            <a:r>
              <a:rPr lang="zh-CN" altLang="en-US" sz="4400" dirty="0"/>
              <a:t>多变量</a:t>
            </a:r>
            <a:r>
              <a:rPr lang="en-US" altLang="zh-CN" sz="4400" dirty="0"/>
              <a:t>(</a:t>
            </a:r>
            <a:r>
              <a:rPr lang="zh-CN" altLang="en-US" sz="4400" dirty="0"/>
              <a:t>数据框</a:t>
            </a:r>
            <a:r>
              <a:rPr lang="en-US" altLang="zh-CN" sz="4400" dirty="0"/>
              <a:t>)</a:t>
            </a:r>
            <a:r>
              <a:rPr lang="zh-CN" altLang="en-US" sz="4400" dirty="0"/>
              <a:t>数据分析</a:t>
            </a:r>
            <a:br>
              <a:rPr lang="en-US" altLang="zh-CN" sz="4000" dirty="0"/>
            </a:br>
            <a:r>
              <a:rPr lang="en-US" altLang="zh-CN" sz="4000" dirty="0"/>
              <a:t>4.3.1 </a:t>
            </a:r>
            <a:r>
              <a:rPr lang="zh-CN" altLang="en-US" sz="4000" dirty="0"/>
              <a:t>计数类数据分析</a:t>
            </a:r>
          </a:p>
        </p:txBody>
      </p:sp>
      <p:sp>
        <p:nvSpPr>
          <p:cNvPr id="3" name="内容占位符 2">
            <a:extLst>
              <a:ext uri="{FF2B5EF4-FFF2-40B4-BE49-F238E27FC236}">
                <a16:creationId xmlns:a16="http://schemas.microsoft.com/office/drawing/2014/main" id="{643A260C-DCE3-04E4-68E5-27F9281BCFDD}"/>
              </a:ext>
            </a:extLst>
          </p:cNvPr>
          <p:cNvSpPr>
            <a:spLocks noGrp="1"/>
          </p:cNvSpPr>
          <p:nvPr>
            <p:ph idx="1"/>
          </p:nvPr>
        </p:nvSpPr>
        <p:spPr>
          <a:xfrm>
            <a:off x="777240" y="1825625"/>
            <a:ext cx="2107850" cy="4351338"/>
          </a:xfrm>
        </p:spPr>
        <p:txBody>
          <a:bodyPr/>
          <a:lstStyle/>
          <a:p>
            <a:pPr marL="0" indent="0">
              <a:buNone/>
            </a:pPr>
            <a:r>
              <a:rPr lang="zh-CN" altLang="en-US" sz="2800" dirty="0">
                <a:solidFill>
                  <a:srgbClr val="0033CC"/>
                </a:solidFill>
              </a:rPr>
              <a:t>复杂条图</a:t>
            </a:r>
            <a:r>
              <a:rPr lang="en-US" altLang="zh-CN" sz="2800" dirty="0" err="1">
                <a:solidFill>
                  <a:srgbClr val="0033CC"/>
                </a:solidFill>
              </a:rPr>
              <a:t>barplot</a:t>
            </a:r>
            <a:r>
              <a:rPr lang="en-US" altLang="zh-CN" sz="2800" dirty="0">
                <a:solidFill>
                  <a:srgbClr val="0033CC"/>
                </a:solidFill>
              </a:rPr>
              <a:t>()</a:t>
            </a:r>
          </a:p>
          <a:p>
            <a:r>
              <a:rPr lang="en-US" altLang="zh-CN" dirty="0"/>
              <a:t>beside: False/True</a:t>
            </a:r>
          </a:p>
        </p:txBody>
      </p:sp>
      <p:pic>
        <p:nvPicPr>
          <p:cNvPr id="4" name="图片 3">
            <a:extLst>
              <a:ext uri="{FF2B5EF4-FFF2-40B4-BE49-F238E27FC236}">
                <a16:creationId xmlns:a16="http://schemas.microsoft.com/office/drawing/2014/main" id="{93FF30CD-A7F1-BBD3-8470-F1842EF96CC4}"/>
              </a:ext>
            </a:extLst>
          </p:cNvPr>
          <p:cNvPicPr>
            <a:picLocks noChangeAspect="1"/>
          </p:cNvPicPr>
          <p:nvPr/>
        </p:nvPicPr>
        <p:blipFill>
          <a:blip r:embed="rId3"/>
          <a:stretch>
            <a:fillRect/>
          </a:stretch>
        </p:blipFill>
        <p:spPr>
          <a:xfrm>
            <a:off x="2684813" y="1900849"/>
            <a:ext cx="9507187" cy="4736127"/>
          </a:xfrm>
          <a:prstGeom prst="rect">
            <a:avLst/>
          </a:prstGeom>
        </p:spPr>
      </p:pic>
    </p:spTree>
    <p:extLst>
      <p:ext uri="{BB962C8B-B14F-4D97-AF65-F5344CB8AC3E}">
        <p14:creationId xmlns:p14="http://schemas.microsoft.com/office/powerpoint/2010/main" val="378937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0C4029-33C3-0B1C-1F4D-F6DC5A5907FC}"/>
              </a:ext>
            </a:extLst>
          </p:cNvPr>
          <p:cNvSpPr>
            <a:spLocks noGrp="1"/>
          </p:cNvSpPr>
          <p:nvPr>
            <p:ph type="title"/>
          </p:nvPr>
        </p:nvSpPr>
        <p:spPr/>
        <p:txBody>
          <a:bodyPr>
            <a:normAutofit fontScale="90000"/>
          </a:bodyPr>
          <a:lstStyle/>
          <a:p>
            <a:r>
              <a:rPr lang="en-US" altLang="zh-CN" sz="4400" dirty="0"/>
              <a:t>4.3 </a:t>
            </a:r>
            <a:r>
              <a:rPr lang="zh-CN" altLang="en-US" sz="4400" dirty="0"/>
              <a:t>多变量</a:t>
            </a:r>
            <a:r>
              <a:rPr lang="en-US" altLang="zh-CN" sz="4400" dirty="0"/>
              <a:t>(</a:t>
            </a:r>
            <a:r>
              <a:rPr lang="zh-CN" altLang="en-US" sz="4400" dirty="0"/>
              <a:t>数据框</a:t>
            </a:r>
            <a:r>
              <a:rPr lang="en-US" altLang="zh-CN" sz="4400" dirty="0"/>
              <a:t>)</a:t>
            </a:r>
            <a:r>
              <a:rPr lang="zh-CN" altLang="en-US" sz="4400" dirty="0"/>
              <a:t>数据分析</a:t>
            </a:r>
            <a:br>
              <a:rPr lang="en-US" altLang="zh-CN" sz="4000" dirty="0"/>
            </a:br>
            <a:r>
              <a:rPr lang="en-US" altLang="zh-CN" sz="4000" dirty="0"/>
              <a:t>4.3.2 </a:t>
            </a:r>
            <a:r>
              <a:rPr lang="zh-CN" altLang="en-US" sz="4000" dirty="0"/>
              <a:t>计量类数据分析</a:t>
            </a:r>
          </a:p>
        </p:txBody>
      </p:sp>
      <p:sp>
        <p:nvSpPr>
          <p:cNvPr id="3" name="内容占位符 2">
            <a:extLst>
              <a:ext uri="{FF2B5EF4-FFF2-40B4-BE49-F238E27FC236}">
                <a16:creationId xmlns:a16="http://schemas.microsoft.com/office/drawing/2014/main" id="{643A260C-DCE3-04E4-68E5-27F9281BCFDD}"/>
              </a:ext>
            </a:extLst>
          </p:cNvPr>
          <p:cNvSpPr>
            <a:spLocks noGrp="1"/>
          </p:cNvSpPr>
          <p:nvPr>
            <p:ph idx="1"/>
          </p:nvPr>
        </p:nvSpPr>
        <p:spPr/>
        <p:txBody>
          <a:bodyPr/>
          <a:lstStyle/>
          <a:p>
            <a:pPr marL="0" indent="0">
              <a:buNone/>
            </a:pPr>
            <a:r>
              <a:rPr lang="zh-CN" altLang="en-US" sz="2800" dirty="0">
                <a:solidFill>
                  <a:srgbClr val="0033CC"/>
                </a:solidFill>
              </a:rPr>
              <a:t>双变量散点图</a:t>
            </a:r>
            <a:r>
              <a:rPr lang="en-US" altLang="zh-CN" sz="2800" dirty="0">
                <a:solidFill>
                  <a:srgbClr val="0033CC"/>
                </a:solidFill>
              </a:rPr>
              <a:t>plot()</a:t>
            </a:r>
          </a:p>
          <a:p>
            <a:pPr marL="0" indent="0">
              <a:buNone/>
            </a:pPr>
            <a:endParaRPr lang="en-US" altLang="zh-CN" sz="2800" dirty="0">
              <a:solidFill>
                <a:srgbClr val="0033CC"/>
              </a:solidFill>
            </a:endParaRPr>
          </a:p>
        </p:txBody>
      </p:sp>
      <p:pic>
        <p:nvPicPr>
          <p:cNvPr id="4" name="图片 3">
            <a:extLst>
              <a:ext uri="{FF2B5EF4-FFF2-40B4-BE49-F238E27FC236}">
                <a16:creationId xmlns:a16="http://schemas.microsoft.com/office/drawing/2014/main" id="{382DD003-3E0C-4666-AD3B-0E2A116997A8}"/>
              </a:ext>
            </a:extLst>
          </p:cNvPr>
          <p:cNvPicPr>
            <a:picLocks noChangeAspect="1"/>
          </p:cNvPicPr>
          <p:nvPr/>
        </p:nvPicPr>
        <p:blipFill>
          <a:blip r:embed="rId3"/>
          <a:stretch>
            <a:fillRect/>
          </a:stretch>
        </p:blipFill>
        <p:spPr>
          <a:xfrm>
            <a:off x="4237727" y="1767446"/>
            <a:ext cx="7489190" cy="5175250"/>
          </a:xfrm>
          <a:prstGeom prst="rect">
            <a:avLst/>
          </a:prstGeom>
        </p:spPr>
      </p:pic>
    </p:spTree>
    <p:extLst>
      <p:ext uri="{BB962C8B-B14F-4D97-AF65-F5344CB8AC3E}">
        <p14:creationId xmlns:p14="http://schemas.microsoft.com/office/powerpoint/2010/main" val="497846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0C4029-33C3-0B1C-1F4D-F6DC5A5907FC}"/>
              </a:ext>
            </a:extLst>
          </p:cNvPr>
          <p:cNvSpPr>
            <a:spLocks noGrp="1"/>
          </p:cNvSpPr>
          <p:nvPr>
            <p:ph type="title"/>
          </p:nvPr>
        </p:nvSpPr>
        <p:spPr/>
        <p:txBody>
          <a:bodyPr>
            <a:normAutofit fontScale="90000"/>
          </a:bodyPr>
          <a:lstStyle/>
          <a:p>
            <a:r>
              <a:rPr lang="en-US" altLang="zh-CN" sz="4400" dirty="0"/>
              <a:t>4.3 </a:t>
            </a:r>
            <a:r>
              <a:rPr lang="zh-CN" altLang="en-US" sz="4400" dirty="0"/>
              <a:t>多变量</a:t>
            </a:r>
            <a:r>
              <a:rPr lang="en-US" altLang="zh-CN" sz="4400" dirty="0"/>
              <a:t>(</a:t>
            </a:r>
            <a:r>
              <a:rPr lang="zh-CN" altLang="en-US" sz="4400" dirty="0"/>
              <a:t>数据框</a:t>
            </a:r>
            <a:r>
              <a:rPr lang="en-US" altLang="zh-CN" sz="4400" dirty="0"/>
              <a:t>)</a:t>
            </a:r>
            <a:r>
              <a:rPr lang="zh-CN" altLang="en-US" sz="4400" dirty="0"/>
              <a:t>数据分析</a:t>
            </a:r>
            <a:br>
              <a:rPr lang="en-US" altLang="zh-CN" sz="4000" dirty="0"/>
            </a:br>
            <a:r>
              <a:rPr lang="en-US" altLang="zh-CN" sz="4000" dirty="0"/>
              <a:t>4.3.2 </a:t>
            </a:r>
            <a:r>
              <a:rPr lang="zh-CN" altLang="en-US" sz="4000" dirty="0"/>
              <a:t>计量类数据分析</a:t>
            </a:r>
          </a:p>
        </p:txBody>
      </p:sp>
      <p:sp>
        <p:nvSpPr>
          <p:cNvPr id="3" name="内容占位符 2">
            <a:extLst>
              <a:ext uri="{FF2B5EF4-FFF2-40B4-BE49-F238E27FC236}">
                <a16:creationId xmlns:a16="http://schemas.microsoft.com/office/drawing/2014/main" id="{643A260C-DCE3-04E4-68E5-27F9281BCFDD}"/>
              </a:ext>
            </a:extLst>
          </p:cNvPr>
          <p:cNvSpPr>
            <a:spLocks noGrp="1"/>
          </p:cNvSpPr>
          <p:nvPr>
            <p:ph idx="1"/>
          </p:nvPr>
        </p:nvSpPr>
        <p:spPr>
          <a:xfrm>
            <a:off x="777239" y="1825625"/>
            <a:ext cx="2935539" cy="4351338"/>
          </a:xfrm>
        </p:spPr>
        <p:txBody>
          <a:bodyPr/>
          <a:lstStyle/>
          <a:p>
            <a:pPr marL="0" indent="0">
              <a:buNone/>
            </a:pPr>
            <a:r>
              <a:rPr lang="zh-CN" altLang="en-US" sz="2800" dirty="0">
                <a:solidFill>
                  <a:srgbClr val="0033CC"/>
                </a:solidFill>
              </a:rPr>
              <a:t>多变量散点图</a:t>
            </a:r>
            <a:r>
              <a:rPr lang="en-US" altLang="zh-CN" sz="2800" dirty="0">
                <a:solidFill>
                  <a:srgbClr val="0033CC"/>
                </a:solidFill>
              </a:rPr>
              <a:t>pairs()</a:t>
            </a:r>
            <a:r>
              <a:rPr lang="zh-CN" altLang="en-US" sz="2800" dirty="0">
                <a:solidFill>
                  <a:srgbClr val="0033CC"/>
                </a:solidFill>
              </a:rPr>
              <a:t>或</a:t>
            </a:r>
            <a:r>
              <a:rPr lang="en-US" altLang="zh-CN" sz="2800" dirty="0">
                <a:solidFill>
                  <a:srgbClr val="0033CC"/>
                </a:solidFill>
              </a:rPr>
              <a:t>plot()</a:t>
            </a:r>
          </a:p>
        </p:txBody>
      </p:sp>
      <p:pic>
        <p:nvPicPr>
          <p:cNvPr id="4" name="图片 3">
            <a:extLst>
              <a:ext uri="{FF2B5EF4-FFF2-40B4-BE49-F238E27FC236}">
                <a16:creationId xmlns:a16="http://schemas.microsoft.com/office/drawing/2014/main" id="{3E0A5A82-6C80-79E6-FAA8-2C91E0DE0676}"/>
              </a:ext>
            </a:extLst>
          </p:cNvPr>
          <p:cNvPicPr>
            <a:picLocks noChangeAspect="1"/>
          </p:cNvPicPr>
          <p:nvPr/>
        </p:nvPicPr>
        <p:blipFill>
          <a:blip r:embed="rId3"/>
          <a:stretch>
            <a:fillRect/>
          </a:stretch>
        </p:blipFill>
        <p:spPr>
          <a:xfrm>
            <a:off x="5470634" y="1305582"/>
            <a:ext cx="6721366" cy="5445716"/>
          </a:xfrm>
          <a:prstGeom prst="rect">
            <a:avLst/>
          </a:prstGeom>
        </p:spPr>
      </p:pic>
    </p:spTree>
    <p:extLst>
      <p:ext uri="{BB962C8B-B14F-4D97-AF65-F5344CB8AC3E}">
        <p14:creationId xmlns:p14="http://schemas.microsoft.com/office/powerpoint/2010/main" val="274297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0C4029-33C3-0B1C-1F4D-F6DC5A5907FC}"/>
              </a:ext>
            </a:extLst>
          </p:cNvPr>
          <p:cNvSpPr>
            <a:spLocks noGrp="1"/>
          </p:cNvSpPr>
          <p:nvPr>
            <p:ph type="title"/>
          </p:nvPr>
        </p:nvSpPr>
        <p:spPr/>
        <p:txBody>
          <a:bodyPr>
            <a:normAutofit fontScale="90000"/>
          </a:bodyPr>
          <a:lstStyle/>
          <a:p>
            <a:r>
              <a:rPr lang="en-US" altLang="zh-CN" sz="4400" dirty="0"/>
              <a:t>4.3 </a:t>
            </a:r>
            <a:r>
              <a:rPr lang="zh-CN" altLang="en-US" sz="4400" dirty="0"/>
              <a:t>多变量</a:t>
            </a:r>
            <a:r>
              <a:rPr lang="en-US" altLang="zh-CN" sz="4400" dirty="0"/>
              <a:t>(</a:t>
            </a:r>
            <a:r>
              <a:rPr lang="zh-CN" altLang="en-US" sz="4400" dirty="0"/>
              <a:t>数据框</a:t>
            </a:r>
            <a:r>
              <a:rPr lang="en-US" altLang="zh-CN" sz="4400" dirty="0"/>
              <a:t>)</a:t>
            </a:r>
            <a:r>
              <a:rPr lang="zh-CN" altLang="en-US" sz="4400" dirty="0"/>
              <a:t>数据分析</a:t>
            </a:r>
            <a:br>
              <a:rPr lang="en-US" altLang="zh-CN" sz="4000" dirty="0"/>
            </a:br>
            <a:r>
              <a:rPr lang="en-US" altLang="zh-CN" sz="4000" dirty="0"/>
              <a:t>4.3.3 </a:t>
            </a:r>
            <a:r>
              <a:rPr lang="zh-CN" altLang="en-US" sz="4000" dirty="0"/>
              <a:t>计数计量数据分析</a:t>
            </a:r>
          </a:p>
        </p:txBody>
      </p:sp>
      <p:sp>
        <p:nvSpPr>
          <p:cNvPr id="3" name="内容占位符 2">
            <a:extLst>
              <a:ext uri="{FF2B5EF4-FFF2-40B4-BE49-F238E27FC236}">
                <a16:creationId xmlns:a16="http://schemas.microsoft.com/office/drawing/2014/main" id="{643A260C-DCE3-04E4-68E5-27F9281BCFDD}"/>
              </a:ext>
            </a:extLst>
          </p:cNvPr>
          <p:cNvSpPr>
            <a:spLocks noGrp="1"/>
          </p:cNvSpPr>
          <p:nvPr>
            <p:ph idx="1"/>
          </p:nvPr>
        </p:nvSpPr>
        <p:spPr/>
        <p:txBody>
          <a:bodyPr/>
          <a:lstStyle/>
          <a:p>
            <a:pPr marL="0" indent="0">
              <a:buNone/>
            </a:pPr>
            <a:r>
              <a:rPr lang="zh-CN" altLang="en-US" sz="2800" dirty="0">
                <a:solidFill>
                  <a:srgbClr val="0033CC"/>
                </a:solidFill>
              </a:rPr>
              <a:t>分组函数</a:t>
            </a:r>
            <a:r>
              <a:rPr lang="en-US" altLang="zh-CN" sz="2800" dirty="0">
                <a:solidFill>
                  <a:srgbClr val="0033CC"/>
                </a:solidFill>
              </a:rPr>
              <a:t>by</a:t>
            </a:r>
          </a:p>
        </p:txBody>
      </p:sp>
      <p:pic>
        <p:nvPicPr>
          <p:cNvPr id="4" name="图片 3">
            <a:extLst>
              <a:ext uri="{FF2B5EF4-FFF2-40B4-BE49-F238E27FC236}">
                <a16:creationId xmlns:a16="http://schemas.microsoft.com/office/drawing/2014/main" id="{EE316CA2-5A0B-8E20-94A4-55C8D6C440A6}"/>
              </a:ext>
            </a:extLst>
          </p:cNvPr>
          <p:cNvPicPr>
            <a:picLocks noChangeAspect="1"/>
          </p:cNvPicPr>
          <p:nvPr/>
        </p:nvPicPr>
        <p:blipFill>
          <a:blip r:embed="rId3"/>
          <a:stretch>
            <a:fillRect/>
          </a:stretch>
        </p:blipFill>
        <p:spPr>
          <a:xfrm>
            <a:off x="777240" y="2520633"/>
            <a:ext cx="5044440" cy="3656330"/>
          </a:xfrm>
          <a:prstGeom prst="rect">
            <a:avLst/>
          </a:prstGeom>
        </p:spPr>
      </p:pic>
      <p:pic>
        <p:nvPicPr>
          <p:cNvPr id="5" name="图片 4">
            <a:extLst>
              <a:ext uri="{FF2B5EF4-FFF2-40B4-BE49-F238E27FC236}">
                <a16:creationId xmlns:a16="http://schemas.microsoft.com/office/drawing/2014/main" id="{1FF32EE6-45B4-49C0-2376-DBDFFA2C9BC7}"/>
              </a:ext>
            </a:extLst>
          </p:cNvPr>
          <p:cNvPicPr>
            <a:picLocks noChangeAspect="1"/>
          </p:cNvPicPr>
          <p:nvPr/>
        </p:nvPicPr>
        <p:blipFill>
          <a:blip r:embed="rId4"/>
          <a:stretch>
            <a:fillRect/>
          </a:stretch>
        </p:blipFill>
        <p:spPr>
          <a:xfrm>
            <a:off x="6245860" y="1698571"/>
            <a:ext cx="5190490" cy="4644390"/>
          </a:xfrm>
          <a:prstGeom prst="rect">
            <a:avLst/>
          </a:prstGeom>
        </p:spPr>
      </p:pic>
    </p:spTree>
    <p:extLst>
      <p:ext uri="{BB962C8B-B14F-4D97-AF65-F5344CB8AC3E}">
        <p14:creationId xmlns:p14="http://schemas.microsoft.com/office/powerpoint/2010/main" val="213698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0C4029-33C3-0B1C-1F4D-F6DC5A5907FC}"/>
              </a:ext>
            </a:extLst>
          </p:cNvPr>
          <p:cNvSpPr>
            <a:spLocks noGrp="1"/>
          </p:cNvSpPr>
          <p:nvPr>
            <p:ph type="title"/>
          </p:nvPr>
        </p:nvSpPr>
        <p:spPr/>
        <p:txBody>
          <a:bodyPr>
            <a:normAutofit fontScale="90000"/>
          </a:bodyPr>
          <a:lstStyle/>
          <a:p>
            <a:r>
              <a:rPr lang="en-US" altLang="zh-CN" sz="4400" dirty="0"/>
              <a:t>4.3 </a:t>
            </a:r>
            <a:r>
              <a:rPr lang="zh-CN" altLang="en-US" sz="4400" dirty="0"/>
              <a:t>多变量</a:t>
            </a:r>
            <a:r>
              <a:rPr lang="en-US" altLang="zh-CN" sz="4400" dirty="0"/>
              <a:t>(</a:t>
            </a:r>
            <a:r>
              <a:rPr lang="zh-CN" altLang="en-US" sz="4400" dirty="0"/>
              <a:t>数据框</a:t>
            </a:r>
            <a:r>
              <a:rPr lang="en-US" altLang="zh-CN" sz="4400" dirty="0"/>
              <a:t>)</a:t>
            </a:r>
            <a:r>
              <a:rPr lang="zh-CN" altLang="en-US" sz="4400" dirty="0"/>
              <a:t>数据分析</a:t>
            </a:r>
            <a:br>
              <a:rPr lang="en-US" altLang="zh-CN" sz="4000" dirty="0"/>
            </a:br>
            <a:r>
              <a:rPr lang="en-US" altLang="zh-CN" sz="4000" dirty="0"/>
              <a:t>4.3.3 </a:t>
            </a:r>
            <a:r>
              <a:rPr lang="zh-CN" altLang="en-US" sz="4000" dirty="0"/>
              <a:t>计数计量数据分析</a:t>
            </a:r>
          </a:p>
        </p:txBody>
      </p:sp>
      <p:sp>
        <p:nvSpPr>
          <p:cNvPr id="3" name="内容占位符 2">
            <a:extLst>
              <a:ext uri="{FF2B5EF4-FFF2-40B4-BE49-F238E27FC236}">
                <a16:creationId xmlns:a16="http://schemas.microsoft.com/office/drawing/2014/main" id="{643A260C-DCE3-04E4-68E5-27F9281BCFDD}"/>
              </a:ext>
            </a:extLst>
          </p:cNvPr>
          <p:cNvSpPr>
            <a:spLocks noGrp="1"/>
          </p:cNvSpPr>
          <p:nvPr>
            <p:ph idx="1"/>
          </p:nvPr>
        </p:nvSpPr>
        <p:spPr/>
        <p:txBody>
          <a:bodyPr/>
          <a:lstStyle/>
          <a:p>
            <a:pPr marL="0" indent="0">
              <a:buNone/>
            </a:pPr>
            <a:r>
              <a:rPr lang="zh-CN" altLang="en-US" sz="2800" dirty="0">
                <a:solidFill>
                  <a:srgbClr val="0033CC"/>
                </a:solidFill>
              </a:rPr>
              <a:t>点带图函数</a:t>
            </a:r>
            <a:r>
              <a:rPr lang="en-US" altLang="zh-CN" sz="2800" dirty="0" err="1">
                <a:solidFill>
                  <a:srgbClr val="0033CC"/>
                </a:solidFill>
              </a:rPr>
              <a:t>stripchart</a:t>
            </a:r>
            <a:r>
              <a:rPr lang="en-US" altLang="zh-CN" sz="2800" dirty="0">
                <a:solidFill>
                  <a:srgbClr val="0033CC"/>
                </a:solidFill>
              </a:rPr>
              <a:t>()</a:t>
            </a:r>
          </a:p>
        </p:txBody>
      </p:sp>
      <p:pic>
        <p:nvPicPr>
          <p:cNvPr id="4" name="图片 3">
            <a:extLst>
              <a:ext uri="{FF2B5EF4-FFF2-40B4-BE49-F238E27FC236}">
                <a16:creationId xmlns:a16="http://schemas.microsoft.com/office/drawing/2014/main" id="{8D0BE7BA-83E0-6B7B-85CD-0EE80620F55C}"/>
              </a:ext>
            </a:extLst>
          </p:cNvPr>
          <p:cNvPicPr>
            <a:picLocks noChangeAspect="1"/>
          </p:cNvPicPr>
          <p:nvPr/>
        </p:nvPicPr>
        <p:blipFill>
          <a:blip r:embed="rId3"/>
          <a:stretch>
            <a:fillRect/>
          </a:stretch>
        </p:blipFill>
        <p:spPr>
          <a:xfrm>
            <a:off x="1194150" y="2405934"/>
            <a:ext cx="9825289" cy="4452066"/>
          </a:xfrm>
          <a:prstGeom prst="rect">
            <a:avLst/>
          </a:prstGeom>
        </p:spPr>
      </p:pic>
    </p:spTree>
    <p:extLst>
      <p:ext uri="{BB962C8B-B14F-4D97-AF65-F5344CB8AC3E}">
        <p14:creationId xmlns:p14="http://schemas.microsoft.com/office/powerpoint/2010/main" val="33675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02193-6242-FE35-1215-D113AEE3148C}"/>
              </a:ext>
            </a:extLst>
          </p:cNvPr>
          <p:cNvSpPr>
            <a:spLocks noGrp="1"/>
          </p:cNvSpPr>
          <p:nvPr>
            <p:ph type="title"/>
          </p:nvPr>
        </p:nvSpPr>
        <p:spPr/>
        <p:txBody>
          <a:bodyPr>
            <a:normAutofit fontScale="90000"/>
          </a:bodyPr>
          <a:lstStyle/>
          <a:p>
            <a:r>
              <a:rPr lang="en-US" altLang="zh-CN" sz="4400" dirty="0"/>
              <a:t>4.1 </a:t>
            </a:r>
            <a:r>
              <a:rPr lang="zh-CN" altLang="en-US" sz="4400" dirty="0"/>
              <a:t>基本图形显示函数</a:t>
            </a:r>
            <a:br>
              <a:rPr lang="en-US" altLang="zh-CN" sz="4000" dirty="0"/>
            </a:br>
            <a:r>
              <a:rPr lang="en-US" altLang="zh-CN" sz="4000" dirty="0"/>
              <a:t>4.1.1 R</a:t>
            </a:r>
            <a:r>
              <a:rPr lang="zh-CN" altLang="en-US" sz="4000" dirty="0"/>
              <a:t>语言中的高级绘图函数</a:t>
            </a:r>
          </a:p>
        </p:txBody>
      </p:sp>
      <p:sp>
        <p:nvSpPr>
          <p:cNvPr id="3" name="内容占位符 2">
            <a:extLst>
              <a:ext uri="{FF2B5EF4-FFF2-40B4-BE49-F238E27FC236}">
                <a16:creationId xmlns:a16="http://schemas.microsoft.com/office/drawing/2014/main" id="{708C2A4D-E31F-F626-0B98-568E28DD5028}"/>
              </a:ext>
            </a:extLst>
          </p:cNvPr>
          <p:cNvSpPr>
            <a:spLocks noGrp="1"/>
          </p:cNvSpPr>
          <p:nvPr>
            <p:ph idx="1"/>
          </p:nvPr>
        </p:nvSpPr>
        <p:spPr/>
        <p:txBody>
          <a:bodyPr/>
          <a:lstStyle/>
          <a:p>
            <a:pPr marL="0" indent="0">
              <a:buNone/>
            </a:pPr>
            <a:r>
              <a:rPr lang="en-US" altLang="zh-CN" sz="2800" dirty="0">
                <a:solidFill>
                  <a:srgbClr val="0033CC"/>
                </a:solidFill>
              </a:rPr>
              <a:t>R</a:t>
            </a:r>
            <a:r>
              <a:rPr lang="zh-CN" altLang="en-US" sz="2800" dirty="0">
                <a:solidFill>
                  <a:srgbClr val="0033CC"/>
                </a:solidFill>
              </a:rPr>
              <a:t>中常见的高级函数</a:t>
            </a:r>
            <a:endParaRPr lang="en-US" altLang="zh-CN" sz="2800" dirty="0">
              <a:solidFill>
                <a:srgbClr val="0033CC"/>
              </a:solidFill>
            </a:endParaRPr>
          </a:p>
          <a:p>
            <a:endParaRPr lang="zh-CN" altLang="en-US" dirty="0"/>
          </a:p>
        </p:txBody>
      </p:sp>
      <p:pic>
        <p:nvPicPr>
          <p:cNvPr id="5" name="图片 4">
            <a:extLst>
              <a:ext uri="{FF2B5EF4-FFF2-40B4-BE49-F238E27FC236}">
                <a16:creationId xmlns:a16="http://schemas.microsoft.com/office/drawing/2014/main" id="{019B794E-E456-3161-DD6D-8CD22288E341}"/>
              </a:ext>
            </a:extLst>
          </p:cNvPr>
          <p:cNvPicPr>
            <a:picLocks noChangeAspect="1"/>
          </p:cNvPicPr>
          <p:nvPr/>
        </p:nvPicPr>
        <p:blipFill>
          <a:blip r:embed="rId2"/>
          <a:stretch>
            <a:fillRect/>
          </a:stretch>
        </p:blipFill>
        <p:spPr>
          <a:xfrm>
            <a:off x="865505" y="2319020"/>
            <a:ext cx="10460990" cy="4538980"/>
          </a:xfrm>
          <a:prstGeom prst="rect">
            <a:avLst/>
          </a:prstGeom>
        </p:spPr>
      </p:pic>
    </p:spTree>
    <p:extLst>
      <p:ext uri="{BB962C8B-B14F-4D97-AF65-F5344CB8AC3E}">
        <p14:creationId xmlns:p14="http://schemas.microsoft.com/office/powerpoint/2010/main" val="3931816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0C4029-33C3-0B1C-1F4D-F6DC5A5907FC}"/>
              </a:ext>
            </a:extLst>
          </p:cNvPr>
          <p:cNvSpPr>
            <a:spLocks noGrp="1"/>
          </p:cNvSpPr>
          <p:nvPr>
            <p:ph type="title"/>
          </p:nvPr>
        </p:nvSpPr>
        <p:spPr/>
        <p:txBody>
          <a:bodyPr>
            <a:normAutofit fontScale="90000"/>
          </a:bodyPr>
          <a:lstStyle/>
          <a:p>
            <a:r>
              <a:rPr lang="en-US" altLang="zh-CN" sz="4400" dirty="0"/>
              <a:t>4.3 </a:t>
            </a:r>
            <a:r>
              <a:rPr lang="zh-CN" altLang="en-US" sz="4400" dirty="0"/>
              <a:t>多变量</a:t>
            </a:r>
            <a:r>
              <a:rPr lang="en-US" altLang="zh-CN" sz="4400" dirty="0"/>
              <a:t>(</a:t>
            </a:r>
            <a:r>
              <a:rPr lang="zh-CN" altLang="en-US" sz="4400" dirty="0"/>
              <a:t>数据框</a:t>
            </a:r>
            <a:r>
              <a:rPr lang="en-US" altLang="zh-CN" sz="4400" dirty="0"/>
              <a:t>)</a:t>
            </a:r>
            <a:r>
              <a:rPr lang="zh-CN" altLang="en-US" sz="4400" dirty="0"/>
              <a:t>数据分析</a:t>
            </a:r>
            <a:br>
              <a:rPr lang="en-US" altLang="zh-CN" sz="4000" dirty="0"/>
            </a:br>
            <a:r>
              <a:rPr lang="en-US" altLang="zh-CN" sz="4000" dirty="0"/>
              <a:t>4.3.3 </a:t>
            </a:r>
            <a:r>
              <a:rPr lang="zh-CN" altLang="en-US" sz="4000" dirty="0"/>
              <a:t>计数计量数据分析</a:t>
            </a:r>
          </a:p>
        </p:txBody>
      </p:sp>
      <p:sp>
        <p:nvSpPr>
          <p:cNvPr id="3" name="内容占位符 2">
            <a:extLst>
              <a:ext uri="{FF2B5EF4-FFF2-40B4-BE49-F238E27FC236}">
                <a16:creationId xmlns:a16="http://schemas.microsoft.com/office/drawing/2014/main" id="{643A260C-DCE3-04E4-68E5-27F9281BCFDD}"/>
              </a:ext>
            </a:extLst>
          </p:cNvPr>
          <p:cNvSpPr>
            <a:spLocks noGrp="1"/>
          </p:cNvSpPr>
          <p:nvPr>
            <p:ph idx="1"/>
          </p:nvPr>
        </p:nvSpPr>
        <p:spPr/>
        <p:txBody>
          <a:bodyPr/>
          <a:lstStyle/>
          <a:p>
            <a:pPr marL="0" indent="0">
              <a:buNone/>
            </a:pPr>
            <a:r>
              <a:rPr lang="zh-CN" altLang="en-US" sz="2800" dirty="0">
                <a:solidFill>
                  <a:srgbClr val="0033CC"/>
                </a:solidFill>
              </a:rPr>
              <a:t>分组散点图</a:t>
            </a:r>
            <a:r>
              <a:rPr lang="en-US" altLang="zh-CN" sz="2800" dirty="0">
                <a:solidFill>
                  <a:srgbClr val="0033CC"/>
                </a:solidFill>
              </a:rPr>
              <a:t>coplot()</a:t>
            </a:r>
          </a:p>
        </p:txBody>
      </p:sp>
      <p:pic>
        <p:nvPicPr>
          <p:cNvPr id="4" name="图片 3">
            <a:extLst>
              <a:ext uri="{FF2B5EF4-FFF2-40B4-BE49-F238E27FC236}">
                <a16:creationId xmlns:a16="http://schemas.microsoft.com/office/drawing/2014/main" id="{B1CF8FB1-E15C-1E71-ECC7-FF88C91AA0AC}"/>
              </a:ext>
            </a:extLst>
          </p:cNvPr>
          <p:cNvPicPr>
            <a:picLocks noChangeAspect="1"/>
          </p:cNvPicPr>
          <p:nvPr/>
        </p:nvPicPr>
        <p:blipFill>
          <a:blip r:embed="rId3"/>
          <a:stretch>
            <a:fillRect/>
          </a:stretch>
        </p:blipFill>
        <p:spPr>
          <a:xfrm>
            <a:off x="1243078" y="2416917"/>
            <a:ext cx="9705844" cy="4340096"/>
          </a:xfrm>
          <a:prstGeom prst="rect">
            <a:avLst/>
          </a:prstGeom>
        </p:spPr>
      </p:pic>
    </p:spTree>
    <p:extLst>
      <p:ext uri="{BB962C8B-B14F-4D97-AF65-F5344CB8AC3E}">
        <p14:creationId xmlns:p14="http://schemas.microsoft.com/office/powerpoint/2010/main" val="92659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0C4029-33C3-0B1C-1F4D-F6DC5A5907FC}"/>
              </a:ext>
            </a:extLst>
          </p:cNvPr>
          <p:cNvSpPr>
            <a:spLocks noGrp="1"/>
          </p:cNvSpPr>
          <p:nvPr>
            <p:ph type="title"/>
          </p:nvPr>
        </p:nvSpPr>
        <p:spPr/>
        <p:txBody>
          <a:bodyPr>
            <a:normAutofit fontScale="90000"/>
          </a:bodyPr>
          <a:lstStyle/>
          <a:p>
            <a:r>
              <a:rPr lang="en-US" altLang="zh-CN" sz="4400" dirty="0"/>
              <a:t>4.3 </a:t>
            </a:r>
            <a:r>
              <a:rPr lang="zh-CN" altLang="en-US" sz="4400" dirty="0"/>
              <a:t>多变量</a:t>
            </a:r>
            <a:r>
              <a:rPr lang="en-US" altLang="zh-CN" sz="4400" dirty="0"/>
              <a:t>(</a:t>
            </a:r>
            <a:r>
              <a:rPr lang="zh-CN" altLang="en-US" sz="4400" dirty="0"/>
              <a:t>数据框</a:t>
            </a:r>
            <a:r>
              <a:rPr lang="en-US" altLang="zh-CN" sz="4400" dirty="0"/>
              <a:t>)</a:t>
            </a:r>
            <a:r>
              <a:rPr lang="zh-CN" altLang="en-US" sz="4400" dirty="0"/>
              <a:t>数据分析</a:t>
            </a:r>
            <a:br>
              <a:rPr lang="en-US" altLang="zh-CN" sz="4000" dirty="0"/>
            </a:br>
            <a:r>
              <a:rPr lang="en-US" altLang="zh-CN" sz="4000" dirty="0"/>
              <a:t>4.3.4 </a:t>
            </a:r>
            <a:r>
              <a:rPr lang="zh-CN" altLang="en-US" sz="4000" dirty="0"/>
              <a:t>应用类函数的应用</a:t>
            </a:r>
          </a:p>
        </p:txBody>
      </p:sp>
      <p:sp>
        <p:nvSpPr>
          <p:cNvPr id="3" name="内容占位符 2">
            <a:extLst>
              <a:ext uri="{FF2B5EF4-FFF2-40B4-BE49-F238E27FC236}">
                <a16:creationId xmlns:a16="http://schemas.microsoft.com/office/drawing/2014/main" id="{643A260C-DCE3-04E4-68E5-27F9281BCFDD}"/>
              </a:ext>
            </a:extLst>
          </p:cNvPr>
          <p:cNvSpPr>
            <a:spLocks noGrp="1"/>
          </p:cNvSpPr>
          <p:nvPr>
            <p:ph idx="1"/>
          </p:nvPr>
        </p:nvSpPr>
        <p:spPr/>
        <p:txBody>
          <a:bodyPr/>
          <a:lstStyle/>
          <a:p>
            <a:pPr marL="0" indent="0">
              <a:buNone/>
            </a:pPr>
            <a:r>
              <a:rPr lang="zh-CN" altLang="en-US" sz="2800" dirty="0">
                <a:solidFill>
                  <a:srgbClr val="0033CC"/>
                </a:solidFill>
              </a:rPr>
              <a:t>矩阵应用函数</a:t>
            </a:r>
            <a:r>
              <a:rPr lang="en-US" altLang="zh-CN" sz="2800" dirty="0">
                <a:solidFill>
                  <a:srgbClr val="0033CC"/>
                </a:solidFill>
              </a:rPr>
              <a:t>apply()</a:t>
            </a:r>
          </a:p>
          <a:p>
            <a:pPr marL="0" indent="457200">
              <a:buNone/>
            </a:pPr>
            <a:r>
              <a:rPr lang="en-US" altLang="zh-CN" dirty="0">
                <a:solidFill>
                  <a:schemeClr val="tx1"/>
                </a:solidFill>
              </a:rPr>
              <a:t>apply()</a:t>
            </a:r>
            <a:r>
              <a:rPr lang="zh-CN" altLang="en-US" dirty="0">
                <a:solidFill>
                  <a:schemeClr val="tx1"/>
                </a:solidFill>
              </a:rPr>
              <a:t>函数的处理对象是数据框</a:t>
            </a:r>
            <a:r>
              <a:rPr lang="en-US" altLang="zh-CN" dirty="0">
                <a:solidFill>
                  <a:schemeClr val="tx1"/>
                </a:solidFill>
              </a:rPr>
              <a:t>(</a:t>
            </a:r>
            <a:r>
              <a:rPr lang="zh-CN" altLang="en-US" dirty="0">
                <a:solidFill>
                  <a:schemeClr val="tx1"/>
                </a:solidFill>
              </a:rPr>
              <a:t>矩阵</a:t>
            </a:r>
            <a:r>
              <a:rPr lang="en-US" altLang="zh-CN" dirty="0">
                <a:solidFill>
                  <a:schemeClr val="tx1"/>
                </a:solidFill>
              </a:rPr>
              <a:t>)</a:t>
            </a:r>
            <a:r>
              <a:rPr lang="zh-CN" altLang="en-US" dirty="0">
                <a:solidFill>
                  <a:schemeClr val="tx1"/>
                </a:solidFill>
              </a:rPr>
              <a:t>或数组，它逐行或逐列的处理数据，其输出的结果将是一个向量或是矩阵。下面的例子是对数据框</a:t>
            </a:r>
            <a:r>
              <a:rPr lang="en-US" altLang="zh-CN" dirty="0">
                <a:solidFill>
                  <a:schemeClr val="tx1"/>
                </a:solidFill>
              </a:rPr>
              <a:t>UG</a:t>
            </a:r>
            <a:r>
              <a:rPr lang="zh-CN" altLang="en-US" dirty="0">
                <a:solidFill>
                  <a:schemeClr val="tx1"/>
                </a:solidFill>
              </a:rPr>
              <a:t>的每一列求均值。</a:t>
            </a:r>
            <a:endParaRPr lang="en-US" altLang="zh-CN" dirty="0">
              <a:solidFill>
                <a:schemeClr val="tx1"/>
              </a:solidFill>
            </a:endParaRPr>
          </a:p>
          <a:p>
            <a:pPr marL="0" indent="457200">
              <a:buNone/>
            </a:pPr>
            <a:endParaRPr lang="en-US" altLang="zh-CN" dirty="0">
              <a:solidFill>
                <a:schemeClr val="tx1"/>
              </a:solidFill>
            </a:endParaRPr>
          </a:p>
        </p:txBody>
      </p:sp>
      <p:pic>
        <p:nvPicPr>
          <p:cNvPr id="4" name="图片 3">
            <a:extLst>
              <a:ext uri="{FF2B5EF4-FFF2-40B4-BE49-F238E27FC236}">
                <a16:creationId xmlns:a16="http://schemas.microsoft.com/office/drawing/2014/main" id="{D1DB11B0-7A5B-AD20-43A7-ACDF220C2053}"/>
              </a:ext>
            </a:extLst>
          </p:cNvPr>
          <p:cNvPicPr>
            <a:picLocks noChangeAspect="1"/>
          </p:cNvPicPr>
          <p:nvPr/>
        </p:nvPicPr>
        <p:blipFill>
          <a:blip r:embed="rId3"/>
          <a:stretch>
            <a:fillRect/>
          </a:stretch>
        </p:blipFill>
        <p:spPr>
          <a:xfrm>
            <a:off x="1411922" y="4001294"/>
            <a:ext cx="9389745" cy="2374265"/>
          </a:xfrm>
          <a:prstGeom prst="rect">
            <a:avLst/>
          </a:prstGeom>
        </p:spPr>
      </p:pic>
    </p:spTree>
    <p:extLst>
      <p:ext uri="{BB962C8B-B14F-4D97-AF65-F5344CB8AC3E}">
        <p14:creationId xmlns:p14="http://schemas.microsoft.com/office/powerpoint/2010/main" val="3043580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0C4029-33C3-0B1C-1F4D-F6DC5A5907FC}"/>
              </a:ext>
            </a:extLst>
          </p:cNvPr>
          <p:cNvSpPr>
            <a:spLocks noGrp="1"/>
          </p:cNvSpPr>
          <p:nvPr>
            <p:ph type="title"/>
          </p:nvPr>
        </p:nvSpPr>
        <p:spPr/>
        <p:txBody>
          <a:bodyPr>
            <a:normAutofit fontScale="90000"/>
          </a:bodyPr>
          <a:lstStyle/>
          <a:p>
            <a:r>
              <a:rPr lang="en-US" altLang="zh-CN" sz="4400" dirty="0"/>
              <a:t>4.3 </a:t>
            </a:r>
            <a:r>
              <a:rPr lang="zh-CN" altLang="en-US" sz="4400" dirty="0"/>
              <a:t>多变量</a:t>
            </a:r>
            <a:r>
              <a:rPr lang="en-US" altLang="zh-CN" sz="4400" dirty="0"/>
              <a:t>(</a:t>
            </a:r>
            <a:r>
              <a:rPr lang="zh-CN" altLang="en-US" sz="4400" dirty="0"/>
              <a:t>数据框</a:t>
            </a:r>
            <a:r>
              <a:rPr lang="en-US" altLang="zh-CN" sz="4400" dirty="0"/>
              <a:t>)</a:t>
            </a:r>
            <a:r>
              <a:rPr lang="zh-CN" altLang="en-US" sz="4400" dirty="0"/>
              <a:t>数据分析</a:t>
            </a:r>
            <a:br>
              <a:rPr lang="en-US" altLang="zh-CN" sz="4000" dirty="0"/>
            </a:br>
            <a:r>
              <a:rPr lang="en-US" altLang="zh-CN" sz="4000" dirty="0"/>
              <a:t>4.3.4 </a:t>
            </a:r>
            <a:r>
              <a:rPr lang="zh-CN" altLang="en-US" sz="4000" dirty="0"/>
              <a:t>应用类函数的应用</a:t>
            </a:r>
          </a:p>
        </p:txBody>
      </p:sp>
      <p:sp>
        <p:nvSpPr>
          <p:cNvPr id="3" name="内容占位符 2">
            <a:extLst>
              <a:ext uri="{FF2B5EF4-FFF2-40B4-BE49-F238E27FC236}">
                <a16:creationId xmlns:a16="http://schemas.microsoft.com/office/drawing/2014/main" id="{643A260C-DCE3-04E4-68E5-27F9281BCFDD}"/>
              </a:ext>
            </a:extLst>
          </p:cNvPr>
          <p:cNvSpPr>
            <a:spLocks noGrp="1"/>
          </p:cNvSpPr>
          <p:nvPr>
            <p:ph idx="1"/>
          </p:nvPr>
        </p:nvSpPr>
        <p:spPr/>
        <p:txBody>
          <a:bodyPr/>
          <a:lstStyle/>
          <a:p>
            <a:pPr marL="0" indent="0">
              <a:buNone/>
            </a:pPr>
            <a:r>
              <a:rPr lang="zh-CN" altLang="en-US" sz="2800" dirty="0">
                <a:solidFill>
                  <a:srgbClr val="0033CC"/>
                </a:solidFill>
              </a:rPr>
              <a:t>列表应用函数</a:t>
            </a:r>
            <a:r>
              <a:rPr lang="en-US" altLang="zh-CN" sz="2800" dirty="0" err="1">
                <a:solidFill>
                  <a:srgbClr val="0033CC"/>
                </a:solidFill>
              </a:rPr>
              <a:t>lapply</a:t>
            </a:r>
            <a:r>
              <a:rPr lang="en-US" altLang="zh-CN" sz="2800" dirty="0">
                <a:solidFill>
                  <a:srgbClr val="0033CC"/>
                </a:solidFill>
              </a:rPr>
              <a:t>(),</a:t>
            </a:r>
            <a:r>
              <a:rPr lang="zh-CN" altLang="en-US" sz="2800" dirty="0">
                <a:solidFill>
                  <a:srgbClr val="0033CC"/>
                </a:solidFill>
              </a:rPr>
              <a:t> </a:t>
            </a:r>
            <a:r>
              <a:rPr lang="en-US" altLang="zh-CN" sz="2800" dirty="0" err="1">
                <a:solidFill>
                  <a:srgbClr val="0033CC"/>
                </a:solidFill>
              </a:rPr>
              <a:t>sapply</a:t>
            </a:r>
            <a:r>
              <a:rPr lang="en-US" altLang="zh-CN" sz="2800" dirty="0">
                <a:solidFill>
                  <a:srgbClr val="0033CC"/>
                </a:solidFill>
              </a:rPr>
              <a:t>()</a:t>
            </a:r>
          </a:p>
          <a:p>
            <a:pPr marL="0" indent="457200">
              <a:buNone/>
            </a:pPr>
            <a:endParaRPr lang="en-US" altLang="zh-CN" dirty="0">
              <a:solidFill>
                <a:schemeClr val="tx1"/>
              </a:solidFill>
            </a:endParaRPr>
          </a:p>
        </p:txBody>
      </p:sp>
      <p:sp>
        <p:nvSpPr>
          <p:cNvPr id="5" name="文本框 4">
            <a:extLst>
              <a:ext uri="{FF2B5EF4-FFF2-40B4-BE49-F238E27FC236}">
                <a16:creationId xmlns:a16="http://schemas.microsoft.com/office/drawing/2014/main" id="{BA98B303-C407-5DF8-5EB7-DC045D8ED5F9}"/>
              </a:ext>
            </a:extLst>
          </p:cNvPr>
          <p:cNvSpPr txBox="1"/>
          <p:nvPr/>
        </p:nvSpPr>
        <p:spPr>
          <a:xfrm>
            <a:off x="7531100" y="1037431"/>
            <a:ext cx="4457700" cy="1205586"/>
          </a:xfrm>
          <a:prstGeom prst="rect">
            <a:avLst/>
          </a:prstGeom>
          <a:noFill/>
        </p:spPr>
        <p:txBody>
          <a:bodyPr wrap="square">
            <a:spAutoFit/>
          </a:bodyPr>
          <a:lstStyle/>
          <a:p>
            <a:pPr>
              <a:lnSpc>
                <a:spcPct val="125000"/>
              </a:lnSpc>
            </a:pPr>
            <a:r>
              <a:rPr lang="zh-CN" altLang="en-US" sz="2000" dirty="0">
                <a:solidFill>
                  <a:srgbClr val="002060"/>
                </a:solidFill>
                <a:latin typeface="Arial Nova" panose="020B0504020202020204" pitchFamily="34" charset="0"/>
                <a:ea typeface="宋体" panose="02010600030101010101" pitchFamily="2" charset="-122"/>
              </a:rPr>
              <a:t>sapply()可能是使用最为频繁的向量化函数它和lapply()是非常相似的，但其输出格式则是较为友好的矩阵格式。</a:t>
            </a:r>
          </a:p>
        </p:txBody>
      </p:sp>
      <p:pic>
        <p:nvPicPr>
          <p:cNvPr id="4" name="图片 3">
            <a:extLst>
              <a:ext uri="{FF2B5EF4-FFF2-40B4-BE49-F238E27FC236}">
                <a16:creationId xmlns:a16="http://schemas.microsoft.com/office/drawing/2014/main" id="{D4EDD303-6A07-5F76-2D7D-A9CA60B24365}"/>
              </a:ext>
            </a:extLst>
          </p:cNvPr>
          <p:cNvPicPr>
            <a:picLocks noChangeAspect="1"/>
          </p:cNvPicPr>
          <p:nvPr/>
        </p:nvPicPr>
        <p:blipFill>
          <a:blip r:embed="rId3"/>
          <a:stretch>
            <a:fillRect/>
          </a:stretch>
        </p:blipFill>
        <p:spPr>
          <a:xfrm>
            <a:off x="669005" y="2362994"/>
            <a:ext cx="11383010" cy="570230"/>
          </a:xfrm>
          <a:prstGeom prst="rect">
            <a:avLst/>
          </a:prstGeom>
        </p:spPr>
      </p:pic>
      <p:pic>
        <p:nvPicPr>
          <p:cNvPr id="6" name="图片 5">
            <a:extLst>
              <a:ext uri="{FF2B5EF4-FFF2-40B4-BE49-F238E27FC236}">
                <a16:creationId xmlns:a16="http://schemas.microsoft.com/office/drawing/2014/main" id="{D81777F0-87D7-6037-1606-72E5071AC780}"/>
              </a:ext>
            </a:extLst>
          </p:cNvPr>
          <p:cNvPicPr>
            <a:picLocks noChangeAspect="1"/>
          </p:cNvPicPr>
          <p:nvPr/>
        </p:nvPicPr>
        <p:blipFill>
          <a:blip r:embed="rId4"/>
          <a:stretch>
            <a:fillRect/>
          </a:stretch>
        </p:blipFill>
        <p:spPr>
          <a:xfrm>
            <a:off x="777240" y="2970952"/>
            <a:ext cx="2879163" cy="3654053"/>
          </a:xfrm>
          <a:prstGeom prst="rect">
            <a:avLst/>
          </a:prstGeom>
        </p:spPr>
      </p:pic>
      <p:pic>
        <p:nvPicPr>
          <p:cNvPr id="7" name="图片 6">
            <a:extLst>
              <a:ext uri="{FF2B5EF4-FFF2-40B4-BE49-F238E27FC236}">
                <a16:creationId xmlns:a16="http://schemas.microsoft.com/office/drawing/2014/main" id="{C1DB1DB6-D861-63EC-B057-D82362C3A6C9}"/>
              </a:ext>
            </a:extLst>
          </p:cNvPr>
          <p:cNvPicPr>
            <a:picLocks noChangeAspect="1"/>
          </p:cNvPicPr>
          <p:nvPr/>
        </p:nvPicPr>
        <p:blipFill>
          <a:blip r:embed="rId5"/>
          <a:stretch>
            <a:fillRect/>
          </a:stretch>
        </p:blipFill>
        <p:spPr>
          <a:xfrm>
            <a:off x="3825696" y="2996936"/>
            <a:ext cx="3252014" cy="3654053"/>
          </a:xfrm>
          <a:prstGeom prst="rect">
            <a:avLst/>
          </a:prstGeom>
        </p:spPr>
      </p:pic>
      <p:pic>
        <p:nvPicPr>
          <p:cNvPr id="8" name="图片 7">
            <a:extLst>
              <a:ext uri="{FF2B5EF4-FFF2-40B4-BE49-F238E27FC236}">
                <a16:creationId xmlns:a16="http://schemas.microsoft.com/office/drawing/2014/main" id="{7316619E-ACD1-7BC7-EB98-8CAC3BDBF9C7}"/>
              </a:ext>
            </a:extLst>
          </p:cNvPr>
          <p:cNvPicPr>
            <a:picLocks noChangeAspect="1"/>
          </p:cNvPicPr>
          <p:nvPr/>
        </p:nvPicPr>
        <p:blipFill>
          <a:blip r:embed="rId6"/>
          <a:stretch>
            <a:fillRect/>
          </a:stretch>
        </p:blipFill>
        <p:spPr>
          <a:xfrm>
            <a:off x="5702300" y="3779506"/>
            <a:ext cx="6286500" cy="1887220"/>
          </a:xfrm>
          <a:prstGeom prst="rect">
            <a:avLst/>
          </a:prstGeom>
        </p:spPr>
      </p:pic>
    </p:spTree>
    <p:extLst>
      <p:ext uri="{BB962C8B-B14F-4D97-AF65-F5344CB8AC3E}">
        <p14:creationId xmlns:p14="http://schemas.microsoft.com/office/powerpoint/2010/main" val="330180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0C4029-33C3-0B1C-1F4D-F6DC5A5907FC}"/>
              </a:ext>
            </a:extLst>
          </p:cNvPr>
          <p:cNvSpPr>
            <a:spLocks noGrp="1"/>
          </p:cNvSpPr>
          <p:nvPr>
            <p:ph type="title"/>
          </p:nvPr>
        </p:nvSpPr>
        <p:spPr/>
        <p:txBody>
          <a:bodyPr>
            <a:normAutofit fontScale="90000"/>
          </a:bodyPr>
          <a:lstStyle/>
          <a:p>
            <a:r>
              <a:rPr lang="en-US" altLang="zh-CN" sz="4400" dirty="0"/>
              <a:t>4.3 </a:t>
            </a:r>
            <a:r>
              <a:rPr lang="zh-CN" altLang="en-US" sz="4400" dirty="0"/>
              <a:t>多变量</a:t>
            </a:r>
            <a:r>
              <a:rPr lang="en-US" altLang="zh-CN" sz="4400" dirty="0"/>
              <a:t>(</a:t>
            </a:r>
            <a:r>
              <a:rPr lang="zh-CN" altLang="en-US" sz="4400" dirty="0"/>
              <a:t>数据框</a:t>
            </a:r>
            <a:r>
              <a:rPr lang="en-US" altLang="zh-CN" sz="4400" dirty="0"/>
              <a:t>)</a:t>
            </a:r>
            <a:r>
              <a:rPr lang="zh-CN" altLang="en-US" sz="4400" dirty="0"/>
              <a:t>数据分析</a:t>
            </a:r>
            <a:br>
              <a:rPr lang="en-US" altLang="zh-CN" sz="4000" dirty="0"/>
            </a:br>
            <a:r>
              <a:rPr lang="en-US" altLang="zh-CN" sz="4000" dirty="0"/>
              <a:t>4.3.4 </a:t>
            </a:r>
            <a:r>
              <a:rPr lang="zh-CN" altLang="en-US" sz="4000" dirty="0"/>
              <a:t>应用类函数的应用</a:t>
            </a:r>
          </a:p>
        </p:txBody>
      </p:sp>
      <p:sp>
        <p:nvSpPr>
          <p:cNvPr id="3" name="内容占位符 2">
            <a:extLst>
              <a:ext uri="{FF2B5EF4-FFF2-40B4-BE49-F238E27FC236}">
                <a16:creationId xmlns:a16="http://schemas.microsoft.com/office/drawing/2014/main" id="{643A260C-DCE3-04E4-68E5-27F9281BCFDD}"/>
              </a:ext>
            </a:extLst>
          </p:cNvPr>
          <p:cNvSpPr>
            <a:spLocks noGrp="1"/>
          </p:cNvSpPr>
          <p:nvPr>
            <p:ph idx="1"/>
          </p:nvPr>
        </p:nvSpPr>
        <p:spPr/>
        <p:txBody>
          <a:bodyPr/>
          <a:lstStyle/>
          <a:p>
            <a:pPr marL="0" indent="0">
              <a:buNone/>
            </a:pPr>
            <a:r>
              <a:rPr lang="zh-CN" altLang="en-US" sz="2800" dirty="0">
                <a:solidFill>
                  <a:srgbClr val="0033CC"/>
                </a:solidFill>
              </a:rPr>
              <a:t>分组应用函数</a:t>
            </a:r>
            <a:r>
              <a:rPr lang="en-US" altLang="zh-CN" sz="2800" dirty="0" err="1">
                <a:solidFill>
                  <a:srgbClr val="0033CC"/>
                </a:solidFill>
              </a:rPr>
              <a:t>tapply</a:t>
            </a:r>
            <a:r>
              <a:rPr lang="en-US" altLang="zh-CN" sz="2800" dirty="0">
                <a:solidFill>
                  <a:srgbClr val="0033CC"/>
                </a:solidFill>
              </a:rPr>
              <a:t>()</a:t>
            </a:r>
          </a:p>
          <a:p>
            <a:pPr marL="0" indent="457200">
              <a:buNone/>
            </a:pPr>
            <a:r>
              <a:rPr lang="en-US" altLang="zh-CN" dirty="0" err="1">
                <a:solidFill>
                  <a:schemeClr val="tx1"/>
                </a:solidFill>
              </a:rPr>
              <a:t>tapply</a:t>
            </a:r>
            <a:r>
              <a:rPr lang="en-US" altLang="zh-CN" dirty="0">
                <a:solidFill>
                  <a:schemeClr val="tx1"/>
                </a:solidFill>
              </a:rPr>
              <a:t>()</a:t>
            </a:r>
            <a:r>
              <a:rPr lang="zh-CN" altLang="en-US" dirty="0">
                <a:solidFill>
                  <a:schemeClr val="tx1"/>
                </a:solidFill>
              </a:rPr>
              <a:t>的功能则又有不同，它是专门用来处理分组数据的，其参数要比</a:t>
            </a:r>
            <a:r>
              <a:rPr lang="en-US" altLang="zh-CN" dirty="0" err="1">
                <a:solidFill>
                  <a:schemeClr val="tx1"/>
                </a:solidFill>
              </a:rPr>
              <a:t>sapply</a:t>
            </a:r>
            <a:r>
              <a:rPr lang="zh-CN" altLang="en-US" dirty="0">
                <a:solidFill>
                  <a:schemeClr val="tx1"/>
                </a:solidFill>
              </a:rPr>
              <a:t>多一个。其输出结果是数组格式。</a:t>
            </a:r>
            <a:endParaRPr lang="en-US" altLang="zh-CN" dirty="0">
              <a:solidFill>
                <a:schemeClr val="tx1"/>
              </a:solidFill>
            </a:endParaRPr>
          </a:p>
        </p:txBody>
      </p:sp>
      <p:pic>
        <p:nvPicPr>
          <p:cNvPr id="5" name="图片 4" descr="图片包含 日历&#10;&#10;描述已自动生成">
            <a:extLst>
              <a:ext uri="{FF2B5EF4-FFF2-40B4-BE49-F238E27FC236}">
                <a16:creationId xmlns:a16="http://schemas.microsoft.com/office/drawing/2014/main" id="{81BDEF37-7DF0-8F56-A324-063BAB22DFF0}"/>
              </a:ext>
            </a:extLst>
          </p:cNvPr>
          <p:cNvPicPr>
            <a:picLocks noChangeAspect="1"/>
          </p:cNvPicPr>
          <p:nvPr/>
        </p:nvPicPr>
        <p:blipFill>
          <a:blip r:embed="rId3"/>
          <a:stretch>
            <a:fillRect/>
          </a:stretch>
        </p:blipFill>
        <p:spPr>
          <a:xfrm>
            <a:off x="2075889" y="3842869"/>
            <a:ext cx="8040222" cy="2010056"/>
          </a:xfrm>
          <a:prstGeom prst="rect">
            <a:avLst/>
          </a:prstGeom>
        </p:spPr>
      </p:pic>
    </p:spTree>
    <p:extLst>
      <p:ext uri="{BB962C8B-B14F-4D97-AF65-F5344CB8AC3E}">
        <p14:creationId xmlns:p14="http://schemas.microsoft.com/office/powerpoint/2010/main" val="1298306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0C4029-33C3-0B1C-1F4D-F6DC5A5907FC}"/>
              </a:ext>
            </a:extLst>
          </p:cNvPr>
          <p:cNvSpPr>
            <a:spLocks noGrp="1"/>
          </p:cNvSpPr>
          <p:nvPr>
            <p:ph type="title"/>
          </p:nvPr>
        </p:nvSpPr>
        <p:spPr/>
        <p:txBody>
          <a:bodyPr>
            <a:normAutofit fontScale="90000"/>
          </a:bodyPr>
          <a:lstStyle/>
          <a:p>
            <a:r>
              <a:rPr lang="en-US" altLang="zh-CN" sz="4400" dirty="0"/>
              <a:t>4.3 </a:t>
            </a:r>
            <a:r>
              <a:rPr lang="zh-CN" altLang="en-US" sz="4400" dirty="0"/>
              <a:t>多变量</a:t>
            </a:r>
            <a:r>
              <a:rPr lang="en-US" altLang="zh-CN" sz="4400" dirty="0"/>
              <a:t>(</a:t>
            </a:r>
            <a:r>
              <a:rPr lang="zh-CN" altLang="en-US" sz="4400" dirty="0"/>
              <a:t>数据框</a:t>
            </a:r>
            <a:r>
              <a:rPr lang="en-US" altLang="zh-CN" sz="4400" dirty="0"/>
              <a:t>)</a:t>
            </a:r>
            <a:r>
              <a:rPr lang="zh-CN" altLang="en-US" sz="4400" dirty="0"/>
              <a:t>数据分析</a:t>
            </a:r>
            <a:br>
              <a:rPr lang="en-US" altLang="zh-CN" sz="4000" dirty="0"/>
            </a:br>
            <a:r>
              <a:rPr lang="en-US" altLang="zh-CN" sz="4000" dirty="0"/>
              <a:t>4.3.4 </a:t>
            </a:r>
            <a:r>
              <a:rPr lang="zh-CN" altLang="en-US" sz="4000" dirty="0"/>
              <a:t>应用类函数的应用</a:t>
            </a:r>
          </a:p>
        </p:txBody>
      </p:sp>
      <p:sp>
        <p:nvSpPr>
          <p:cNvPr id="3" name="内容占位符 2">
            <a:extLst>
              <a:ext uri="{FF2B5EF4-FFF2-40B4-BE49-F238E27FC236}">
                <a16:creationId xmlns:a16="http://schemas.microsoft.com/office/drawing/2014/main" id="{643A260C-DCE3-04E4-68E5-27F9281BCFDD}"/>
              </a:ext>
            </a:extLst>
          </p:cNvPr>
          <p:cNvSpPr>
            <a:spLocks noGrp="1"/>
          </p:cNvSpPr>
          <p:nvPr>
            <p:ph idx="1"/>
          </p:nvPr>
        </p:nvSpPr>
        <p:spPr/>
        <p:txBody>
          <a:bodyPr/>
          <a:lstStyle/>
          <a:p>
            <a:pPr marL="0" indent="0">
              <a:buNone/>
            </a:pPr>
            <a:r>
              <a:rPr lang="zh-CN" altLang="en-US" sz="2800" dirty="0">
                <a:solidFill>
                  <a:srgbClr val="0033CC"/>
                </a:solidFill>
              </a:rPr>
              <a:t>聚集应用函数</a:t>
            </a:r>
            <a:r>
              <a:rPr lang="en-US" altLang="zh-CN" sz="2800" dirty="0">
                <a:solidFill>
                  <a:srgbClr val="0033CC"/>
                </a:solidFill>
              </a:rPr>
              <a:t>aggregate()</a:t>
            </a:r>
          </a:p>
          <a:p>
            <a:pPr marL="0" indent="457200">
              <a:buNone/>
            </a:pPr>
            <a:r>
              <a:rPr lang="zh-CN" altLang="en-US" dirty="0">
                <a:solidFill>
                  <a:schemeClr val="tx1"/>
                </a:solidFill>
              </a:rPr>
              <a:t>与</a:t>
            </a:r>
            <a:r>
              <a:rPr lang="en-US" altLang="zh-CN" dirty="0" err="1">
                <a:solidFill>
                  <a:schemeClr val="tx1"/>
                </a:solidFill>
              </a:rPr>
              <a:t>tapply</a:t>
            </a:r>
            <a:r>
              <a:rPr lang="en-US" altLang="zh-CN" dirty="0">
                <a:solidFill>
                  <a:schemeClr val="tx1"/>
                </a:solidFill>
              </a:rPr>
              <a:t>()</a:t>
            </a:r>
            <a:r>
              <a:rPr lang="zh-CN" altLang="en-US" dirty="0">
                <a:solidFill>
                  <a:schemeClr val="tx1"/>
                </a:solidFill>
              </a:rPr>
              <a:t>函数功能相似的函数还有</a:t>
            </a:r>
            <a:r>
              <a:rPr lang="en-US" altLang="zh-CN" dirty="0">
                <a:solidFill>
                  <a:schemeClr val="tx1"/>
                </a:solidFill>
              </a:rPr>
              <a:t>aggregate()</a:t>
            </a:r>
            <a:r>
              <a:rPr lang="zh-CN" altLang="en-US" dirty="0">
                <a:solidFill>
                  <a:schemeClr val="tx1"/>
                </a:solidFill>
              </a:rPr>
              <a:t>，其输出是更为友好的数据格式。</a:t>
            </a:r>
            <a:r>
              <a:rPr lang="en-US" altLang="zh-CN" dirty="0">
                <a:solidFill>
                  <a:schemeClr val="tx1"/>
                </a:solidFill>
              </a:rPr>
              <a:t>by</a:t>
            </a:r>
            <a:r>
              <a:rPr lang="zh-CN" altLang="en-US" dirty="0">
                <a:solidFill>
                  <a:schemeClr val="tx1"/>
                </a:solidFill>
              </a:rPr>
              <a:t>的功能也和前面两个函数类似。</a:t>
            </a:r>
            <a:endParaRPr lang="en-US" altLang="zh-CN" dirty="0">
              <a:solidFill>
                <a:schemeClr val="tx1"/>
              </a:solidFill>
            </a:endParaRPr>
          </a:p>
        </p:txBody>
      </p:sp>
      <p:sp>
        <p:nvSpPr>
          <p:cNvPr id="4" name="Rectangle 1">
            <a:extLst>
              <a:ext uri="{FF2B5EF4-FFF2-40B4-BE49-F238E27FC236}">
                <a16:creationId xmlns:a16="http://schemas.microsoft.com/office/drawing/2014/main" id="{A445AFFC-312E-2E0E-FEAC-5136B26A0742}"/>
              </a:ext>
            </a:extLst>
          </p:cNvPr>
          <p:cNvSpPr>
            <a:spLocks noChangeArrowheads="1"/>
          </p:cNvSpPr>
          <p:nvPr/>
        </p:nvSpPr>
        <p:spPr bwMode="auto">
          <a:xfrm>
            <a:off x="8944303" y="3585192"/>
            <a:ext cx="3247697" cy="2726708"/>
          </a:xfrm>
          <a:prstGeom prst="rect">
            <a:avLst/>
          </a:prstGeom>
          <a:solidFill>
            <a:srgbClr val="DAEEF3"/>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2400" b="0" i="0" u="none" strike="noStrike" cap="none" normalizeH="0" baseline="0" dirty="0">
                <a:ln>
                  <a:noFill/>
                </a:ln>
                <a:effectLst/>
                <a:highlight>
                  <a:srgbClr val="DAEEF3"/>
                </a:highlight>
                <a:latin typeface="Times New Roman" panose="02020603050405020304" pitchFamily="18" charset="0"/>
                <a:cs typeface="Times New Roman" panose="02020603050405020304" pitchFamily="18" charset="0"/>
              </a:rPr>
              <a:t>aggregate(UG1,by = list(UG$sex),FUN=mean) </a:t>
            </a:r>
            <a:endParaRPr kumimoji="0" lang="en-US" altLang="zh-CN" sz="2400" b="0" i="0" u="none" strike="noStrike" cap="none" normalizeH="0" baseline="0" dirty="0">
              <a:ln>
                <a:noFill/>
              </a:ln>
              <a:effectLst/>
              <a:highlight>
                <a:srgbClr val="DAEEF3"/>
              </a:highlight>
              <a:latin typeface="Times New Roman" panose="02020603050405020304" pitchFamily="18" charset="0"/>
              <a:cs typeface="Times New Roman" panose="02020603050405020304" pitchFamily="18" charset="0"/>
            </a:endParaRPr>
          </a:p>
          <a:p>
            <a:pPr defTabSz="914400" eaLnBrk="0" fontAlgn="base" hangingPunct="0">
              <a:lnSpc>
                <a:spcPct val="125000"/>
              </a:lnSpc>
              <a:spcBef>
                <a:spcPct val="0"/>
              </a:spcBef>
              <a:spcAft>
                <a:spcPct val="0"/>
              </a:spcAft>
            </a:pPr>
            <a:endParaRPr kumimoji="0" lang="en-US" altLang="zh-CN" sz="2400" b="0" i="0" u="none" strike="noStrike" cap="none" normalizeH="0" baseline="0" dirty="0">
              <a:ln>
                <a:noFill/>
              </a:ln>
              <a:effectLst/>
              <a:highlight>
                <a:srgbClr val="DAEEF3"/>
              </a:highlight>
              <a:latin typeface="Times New Roman" panose="02020603050405020304" pitchFamily="18" charset="0"/>
              <a:cs typeface="Times New Roman" panose="02020603050405020304" pitchFamily="18" charset="0"/>
            </a:endParaRPr>
          </a:p>
          <a:p>
            <a:pPr defTabSz="914400" eaLnBrk="0" fontAlgn="base" hangingPunct="0">
              <a:lnSpc>
                <a:spcPct val="125000"/>
              </a:lnSpc>
              <a:spcBef>
                <a:spcPct val="0"/>
              </a:spcBef>
              <a:spcAft>
                <a:spcPct val="0"/>
              </a:spcAft>
            </a:pPr>
            <a:r>
              <a:rPr kumimoji="0" lang="zh-CN" altLang="zh-CN" sz="2400" b="0" i="0" u="none" strike="noStrike" cap="none" normalizeH="0" baseline="0" dirty="0">
                <a:ln>
                  <a:noFill/>
                </a:ln>
                <a:effectLst/>
                <a:highlight>
                  <a:srgbClr val="DAEEF3"/>
                </a:highlight>
                <a:latin typeface="Times New Roman" panose="02020603050405020304" pitchFamily="18" charset="0"/>
                <a:cs typeface="Times New Roman" panose="02020603050405020304" pitchFamily="18" charset="0"/>
              </a:rPr>
              <a:t>aggregate(</a:t>
            </a:r>
            <a:r>
              <a:rPr kumimoji="0" lang="zh-CN" altLang="zh-CN" sz="2400" b="0" i="0" u="none" strike="noStrike" cap="none" normalizeH="0" baseline="0" dirty="0">
                <a:ln>
                  <a:noFill/>
                </a:ln>
                <a:effectLst/>
                <a:latin typeface="Times New Roman" panose="02020603050405020304" pitchFamily="18" charset="0"/>
                <a:cs typeface="Times New Roman" panose="02020603050405020304" pitchFamily="18" charset="0"/>
              </a:rPr>
              <a:t>UG</a:t>
            </a:r>
            <a:r>
              <a:rPr kumimoji="0" lang="zh-CN" altLang="zh-CN" sz="2400" b="0" i="0" u="none" strike="noStrike" cap="none" normalizeH="0" baseline="0" dirty="0">
                <a:ln>
                  <a:noFill/>
                </a:ln>
                <a:effectLst/>
                <a:highlight>
                  <a:srgbClr val="DAEEF3"/>
                </a:highlight>
                <a:latin typeface="Times New Roman" panose="02020603050405020304" pitchFamily="18" charset="0"/>
                <a:cs typeface="Times New Roman" panose="02020603050405020304" pitchFamily="18" charset="0"/>
              </a:rPr>
              <a:t>1,by = list(sex=UG$sex,region=UG$region),FUN=mean) </a:t>
            </a:r>
          </a:p>
        </p:txBody>
      </p:sp>
      <p:sp>
        <p:nvSpPr>
          <p:cNvPr id="5" name="Rectangle 2">
            <a:extLst>
              <a:ext uri="{FF2B5EF4-FFF2-40B4-BE49-F238E27FC236}">
                <a16:creationId xmlns:a16="http://schemas.microsoft.com/office/drawing/2014/main" id="{B8667A88-2C87-CCCD-F2A7-4260AA489F42}"/>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descr="文本&#10;&#10;描述已自动生成">
            <a:extLst>
              <a:ext uri="{FF2B5EF4-FFF2-40B4-BE49-F238E27FC236}">
                <a16:creationId xmlns:a16="http://schemas.microsoft.com/office/drawing/2014/main" id="{57EF7C8A-F65B-6C71-7EF6-EEB398ECB07A}"/>
              </a:ext>
            </a:extLst>
          </p:cNvPr>
          <p:cNvPicPr>
            <a:picLocks noChangeAspect="1"/>
          </p:cNvPicPr>
          <p:nvPr/>
        </p:nvPicPr>
        <p:blipFill>
          <a:blip r:embed="rId3"/>
          <a:stretch>
            <a:fillRect/>
          </a:stretch>
        </p:blipFill>
        <p:spPr>
          <a:xfrm>
            <a:off x="985433" y="4556866"/>
            <a:ext cx="7935682" cy="2269605"/>
          </a:xfrm>
          <a:prstGeom prst="rect">
            <a:avLst/>
          </a:prstGeom>
        </p:spPr>
      </p:pic>
      <p:pic>
        <p:nvPicPr>
          <p:cNvPr id="9" name="图片 8" descr="文本, 信件&#10;&#10;描述已自动生成">
            <a:extLst>
              <a:ext uri="{FF2B5EF4-FFF2-40B4-BE49-F238E27FC236}">
                <a16:creationId xmlns:a16="http://schemas.microsoft.com/office/drawing/2014/main" id="{61147768-1788-D7C6-5531-8F28B528B77F}"/>
              </a:ext>
            </a:extLst>
          </p:cNvPr>
          <p:cNvPicPr>
            <a:picLocks noChangeAspect="1"/>
          </p:cNvPicPr>
          <p:nvPr/>
        </p:nvPicPr>
        <p:blipFill>
          <a:blip r:embed="rId4"/>
          <a:stretch>
            <a:fillRect/>
          </a:stretch>
        </p:blipFill>
        <p:spPr>
          <a:xfrm>
            <a:off x="945931" y="3394569"/>
            <a:ext cx="7975184" cy="1082837"/>
          </a:xfrm>
          <a:prstGeom prst="rect">
            <a:avLst/>
          </a:prstGeom>
        </p:spPr>
      </p:pic>
    </p:spTree>
    <p:extLst>
      <p:ext uri="{BB962C8B-B14F-4D97-AF65-F5344CB8AC3E}">
        <p14:creationId xmlns:p14="http://schemas.microsoft.com/office/powerpoint/2010/main" val="3806450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1688F-0885-333D-4FD7-398093E42531}"/>
              </a:ext>
            </a:extLst>
          </p:cNvPr>
          <p:cNvSpPr>
            <a:spLocks noGrp="1"/>
          </p:cNvSpPr>
          <p:nvPr>
            <p:ph type="title"/>
          </p:nvPr>
        </p:nvSpPr>
        <p:spPr/>
        <p:txBody>
          <a:bodyPr/>
          <a:lstStyle/>
          <a:p>
            <a:r>
              <a:rPr lang="en-CN" dirty="0"/>
              <a:t>小结</a:t>
            </a:r>
          </a:p>
        </p:txBody>
      </p:sp>
      <p:sp>
        <p:nvSpPr>
          <p:cNvPr id="3" name="Content Placeholder 2">
            <a:extLst>
              <a:ext uri="{FF2B5EF4-FFF2-40B4-BE49-F238E27FC236}">
                <a16:creationId xmlns:a16="http://schemas.microsoft.com/office/drawing/2014/main" id="{CFBDE1C7-60FA-7DC7-2193-381939531C1B}"/>
              </a:ext>
            </a:extLst>
          </p:cNvPr>
          <p:cNvSpPr>
            <a:spLocks noGrp="1"/>
          </p:cNvSpPr>
          <p:nvPr>
            <p:ph idx="1"/>
          </p:nvPr>
        </p:nvSpPr>
        <p:spPr>
          <a:xfrm>
            <a:off x="777240" y="1825624"/>
            <a:ext cx="10659110" cy="5032375"/>
          </a:xfrm>
        </p:spPr>
        <p:txBody>
          <a:bodyPr>
            <a:normAutofit lnSpcReduction="10000"/>
          </a:bodyPr>
          <a:lstStyle/>
          <a:p>
            <a:r>
              <a:rPr lang="en-US" dirty="0"/>
              <a:t>4.1</a:t>
            </a:r>
            <a:r>
              <a:rPr lang="zh-CN" altLang="en-US" dirty="0"/>
              <a:t> 基本图形函数</a:t>
            </a:r>
            <a:endParaRPr lang="en-US" altLang="zh-CN" dirty="0"/>
          </a:p>
          <a:p>
            <a:pPr lvl="1"/>
            <a:r>
              <a:rPr lang="en-US" altLang="zh-CN" dirty="0"/>
              <a:t>plot</a:t>
            </a:r>
            <a:r>
              <a:rPr lang="zh-CN" altLang="en-US" dirty="0"/>
              <a:t>，</a:t>
            </a:r>
            <a:r>
              <a:rPr lang="en-US" altLang="zh-CN" dirty="0" err="1"/>
              <a:t>barplot</a:t>
            </a:r>
            <a:r>
              <a:rPr lang="zh-CN" altLang="en-US" dirty="0"/>
              <a:t>，</a:t>
            </a:r>
            <a:r>
              <a:rPr lang="en-US" altLang="zh-CN" dirty="0"/>
              <a:t>pie</a:t>
            </a:r>
            <a:r>
              <a:rPr lang="zh-CN" altLang="en-US" dirty="0"/>
              <a:t>，</a:t>
            </a:r>
            <a:r>
              <a:rPr lang="en-US" altLang="zh-CN" dirty="0"/>
              <a:t>hist</a:t>
            </a:r>
            <a:r>
              <a:rPr lang="zh-CN" altLang="en-US" dirty="0"/>
              <a:t>，</a:t>
            </a:r>
            <a:r>
              <a:rPr lang="en-US" altLang="zh-CN" dirty="0" err="1"/>
              <a:t>qqnorm</a:t>
            </a:r>
            <a:r>
              <a:rPr lang="zh-CN" altLang="en-US" dirty="0"/>
              <a:t>，</a:t>
            </a:r>
            <a:r>
              <a:rPr lang="en-US" altLang="zh-CN" dirty="0"/>
              <a:t>boxplot</a:t>
            </a:r>
            <a:r>
              <a:rPr lang="zh-CN" altLang="en-US" dirty="0"/>
              <a:t>，</a:t>
            </a:r>
            <a:r>
              <a:rPr lang="en-US" altLang="zh-CN" dirty="0"/>
              <a:t>coplot</a:t>
            </a:r>
          </a:p>
          <a:p>
            <a:pPr lvl="1"/>
            <a:r>
              <a:rPr lang="en-US" altLang="zh-CN" dirty="0" err="1"/>
              <a:t>pch</a:t>
            </a:r>
            <a:r>
              <a:rPr lang="zh-CN" altLang="en-US" dirty="0"/>
              <a:t>，</a:t>
            </a:r>
            <a:r>
              <a:rPr lang="en-US" altLang="zh-CN" dirty="0"/>
              <a:t>par</a:t>
            </a:r>
            <a:r>
              <a:rPr lang="zh-CN" altLang="en-US" dirty="0"/>
              <a:t>，</a:t>
            </a:r>
            <a:r>
              <a:rPr lang="en-US" altLang="zh-CN" dirty="0"/>
              <a:t>legend</a:t>
            </a:r>
          </a:p>
          <a:p>
            <a:r>
              <a:rPr lang="en-US" dirty="0"/>
              <a:t>4.2 </a:t>
            </a:r>
            <a:r>
              <a:rPr lang="zh-CN" altLang="en-US" dirty="0"/>
              <a:t>单变量</a:t>
            </a:r>
            <a:r>
              <a:rPr lang="en-US" altLang="zh-CN" dirty="0"/>
              <a:t>(</a:t>
            </a:r>
            <a:r>
              <a:rPr lang="zh-CN" altLang="en-US" dirty="0"/>
              <a:t>向量</a:t>
            </a:r>
            <a:r>
              <a:rPr lang="en-US" altLang="zh-CN" dirty="0"/>
              <a:t>)</a:t>
            </a:r>
            <a:r>
              <a:rPr lang="zh-CN" altLang="en-US" dirty="0"/>
              <a:t>数据分析</a:t>
            </a:r>
            <a:endParaRPr lang="en-US" altLang="zh-CN" dirty="0"/>
          </a:p>
          <a:p>
            <a:pPr lvl="1"/>
            <a:r>
              <a:rPr lang="zh-CN" altLang="en-US" dirty="0"/>
              <a:t>离散型：</a:t>
            </a:r>
            <a:r>
              <a:rPr lang="en-US" altLang="zh-CN" dirty="0"/>
              <a:t>table</a:t>
            </a:r>
            <a:r>
              <a:rPr lang="zh-CN" altLang="en-US" dirty="0"/>
              <a:t>，</a:t>
            </a:r>
            <a:r>
              <a:rPr lang="en-US" altLang="zh-CN" dirty="0" err="1"/>
              <a:t>barplot</a:t>
            </a:r>
            <a:r>
              <a:rPr lang="zh-CN" altLang="en-US" dirty="0"/>
              <a:t>，</a:t>
            </a:r>
            <a:r>
              <a:rPr lang="en-US" altLang="zh-CN" dirty="0"/>
              <a:t>pie</a:t>
            </a:r>
          </a:p>
          <a:p>
            <a:pPr lvl="1"/>
            <a:r>
              <a:rPr lang="zh-CN" altLang="en-US" dirty="0"/>
              <a:t>连续型：</a:t>
            </a:r>
            <a:r>
              <a:rPr lang="en-US" altLang="zh-CN" dirty="0"/>
              <a:t>summary</a:t>
            </a:r>
            <a:r>
              <a:rPr lang="zh-CN" altLang="en-US" dirty="0"/>
              <a:t>，</a:t>
            </a:r>
            <a:r>
              <a:rPr lang="en-US" altLang="zh-CN" dirty="0"/>
              <a:t>stem</a:t>
            </a:r>
            <a:r>
              <a:rPr lang="zh-CN" altLang="en-US" dirty="0"/>
              <a:t>，</a:t>
            </a:r>
            <a:r>
              <a:rPr lang="en-US" altLang="zh-CN" dirty="0"/>
              <a:t>cut</a:t>
            </a:r>
            <a:r>
              <a:rPr lang="zh-CN" altLang="en-US" dirty="0"/>
              <a:t>，</a:t>
            </a:r>
            <a:r>
              <a:rPr lang="en-US" altLang="zh-CN" dirty="0"/>
              <a:t>hist</a:t>
            </a:r>
            <a:r>
              <a:rPr lang="zh-CN" altLang="en-US" dirty="0"/>
              <a:t>，</a:t>
            </a:r>
            <a:r>
              <a:rPr lang="en-US" altLang="zh-CN" dirty="0" err="1"/>
              <a:t>qqnorm</a:t>
            </a:r>
            <a:r>
              <a:rPr lang="zh-CN" altLang="en-US" dirty="0"/>
              <a:t>，</a:t>
            </a:r>
            <a:r>
              <a:rPr lang="en-US" altLang="zh-CN" dirty="0"/>
              <a:t>boxplot</a:t>
            </a:r>
          </a:p>
          <a:p>
            <a:pPr lvl="1"/>
            <a:r>
              <a:rPr lang="zh-CN" altLang="en-US" dirty="0"/>
              <a:t>分析函数：统计量，统计图，频数表构造</a:t>
            </a:r>
            <a:endParaRPr lang="en-US" altLang="zh-CN" dirty="0"/>
          </a:p>
          <a:p>
            <a:r>
              <a:rPr lang="en-US" dirty="0"/>
              <a:t>4.3 </a:t>
            </a:r>
            <a:r>
              <a:rPr lang="zh-CN" altLang="en-US" dirty="0"/>
              <a:t>多变量</a:t>
            </a:r>
            <a:r>
              <a:rPr lang="en-US" altLang="zh-CN" dirty="0"/>
              <a:t>(</a:t>
            </a:r>
            <a:r>
              <a:rPr lang="zh-CN" altLang="en-US" dirty="0"/>
              <a:t>数据框</a:t>
            </a:r>
            <a:r>
              <a:rPr lang="en-US" altLang="zh-CN" dirty="0"/>
              <a:t>)</a:t>
            </a:r>
            <a:r>
              <a:rPr lang="zh-CN" altLang="en-US" dirty="0"/>
              <a:t>数据分析</a:t>
            </a:r>
            <a:endParaRPr lang="en-US" altLang="zh-CN" dirty="0"/>
          </a:p>
          <a:p>
            <a:pPr lvl="1"/>
            <a:r>
              <a:rPr lang="zh-CN" altLang="en-US" dirty="0"/>
              <a:t>离散型，连续型</a:t>
            </a:r>
            <a:endParaRPr lang="en-US" altLang="zh-CN" dirty="0"/>
          </a:p>
          <a:p>
            <a:pPr lvl="1"/>
            <a:r>
              <a:rPr lang="zh-CN" altLang="en-US" dirty="0"/>
              <a:t>离散连续兼有：</a:t>
            </a:r>
            <a:r>
              <a:rPr lang="en-US" altLang="zh-CN" dirty="0"/>
              <a:t>by</a:t>
            </a:r>
            <a:r>
              <a:rPr lang="zh-CN" altLang="en-US" dirty="0"/>
              <a:t>，</a:t>
            </a:r>
            <a:r>
              <a:rPr lang="en-US" altLang="zh-CN" dirty="0" err="1"/>
              <a:t>stripchart</a:t>
            </a:r>
            <a:r>
              <a:rPr lang="zh-CN" altLang="en-US" dirty="0"/>
              <a:t>，</a:t>
            </a:r>
            <a:r>
              <a:rPr lang="en-US" altLang="zh-CN" dirty="0"/>
              <a:t>coplot</a:t>
            </a:r>
          </a:p>
          <a:p>
            <a:pPr lvl="1"/>
            <a:r>
              <a:rPr lang="zh-CN" altLang="en-US" dirty="0"/>
              <a:t>应用类函数：</a:t>
            </a:r>
            <a:r>
              <a:rPr lang="en-US" altLang="zh-CN" dirty="0"/>
              <a:t>apply</a:t>
            </a:r>
            <a:r>
              <a:rPr lang="zh-CN" altLang="en-US" dirty="0"/>
              <a:t>，</a:t>
            </a:r>
            <a:r>
              <a:rPr lang="en-US" altLang="zh-CN" dirty="0" err="1"/>
              <a:t>lapply</a:t>
            </a:r>
            <a:r>
              <a:rPr lang="zh-CN" altLang="en-US" dirty="0"/>
              <a:t>，</a:t>
            </a:r>
            <a:r>
              <a:rPr lang="en-US" altLang="zh-CN" dirty="0" err="1"/>
              <a:t>tapply</a:t>
            </a:r>
            <a:r>
              <a:rPr lang="zh-CN" altLang="en-US" dirty="0"/>
              <a:t>，</a:t>
            </a:r>
            <a:r>
              <a:rPr lang="en-US" altLang="zh-CN" dirty="0"/>
              <a:t>aggregate</a:t>
            </a:r>
            <a:endParaRPr lang="en-CN" dirty="0"/>
          </a:p>
        </p:txBody>
      </p:sp>
    </p:spTree>
    <p:extLst>
      <p:ext uri="{BB962C8B-B14F-4D97-AF65-F5344CB8AC3E}">
        <p14:creationId xmlns:p14="http://schemas.microsoft.com/office/powerpoint/2010/main" val="2336385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6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66" name="Oval 6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7" name="Freeform: Shape 7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8" name="Freeform: Shape 7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9" name="Oval 7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82" name="Rectangle 81">
            <a:extLst>
              <a:ext uri="{FF2B5EF4-FFF2-40B4-BE49-F238E27FC236}">
                <a16:creationId xmlns:a16="http://schemas.microsoft.com/office/drawing/2014/main" id="{ABDACBDB-9C38-4364-A45F-E430E57D7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E84FA0A4-DC00-4A44-912A-BAC6A6C13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6" name="Decorative Circles">
            <a:extLst>
              <a:ext uri="{FF2B5EF4-FFF2-40B4-BE49-F238E27FC236}">
                <a16:creationId xmlns:a16="http://schemas.microsoft.com/office/drawing/2014/main" id="{2880F677-3490-475B-ABC2-E84BDEC56A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4277" y="956155"/>
            <a:ext cx="9049452" cy="1836961"/>
            <a:chOff x="374277" y="956155"/>
            <a:chExt cx="9049452" cy="1836961"/>
          </a:xfrm>
        </p:grpSpPr>
        <p:sp>
          <p:nvSpPr>
            <p:cNvPr id="87" name="Oval 86">
              <a:extLst>
                <a:ext uri="{FF2B5EF4-FFF2-40B4-BE49-F238E27FC236}">
                  <a16:creationId xmlns:a16="http://schemas.microsoft.com/office/drawing/2014/main" id="{A7BBAE30-715D-4400-9E05-1E39217EC8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06096" y="1977248"/>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F9419BD-66B8-4B5D-979F-64863DD32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68530" y="95615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0E411BB-D3CD-40AD-9676-915898DAB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10362" y="23544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0FC9C30-25A3-47A4-9A66-92AE50359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4277" y="1901154"/>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8C1C480-F57B-4132-A7DA-6909F076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012" y="2326675"/>
              <a:ext cx="466441" cy="46644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Oval 3">
            <a:extLst>
              <a:ext uri="{FF2B5EF4-FFF2-40B4-BE49-F238E27FC236}">
                <a16:creationId xmlns:a16="http://schemas.microsoft.com/office/drawing/2014/main" id="{83530D07-6CB8-4A4F-8F6A-9BA5DAFB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665048" y="0"/>
            <a:ext cx="4408870" cy="2474031"/>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Graphic 94">
            <a:extLst>
              <a:ext uri="{FF2B5EF4-FFF2-40B4-BE49-F238E27FC236}">
                <a16:creationId xmlns:a16="http://schemas.microsoft.com/office/drawing/2014/main" id="{94965F7A-44F2-4AEF-8A25-106E57C637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832" t="48467" r="13582" b="10444"/>
          <a:stretch/>
        </p:blipFill>
        <p:spPr>
          <a:xfrm>
            <a:off x="688614" y="34965"/>
            <a:ext cx="4368276" cy="2507327"/>
          </a:xfrm>
          <a:prstGeom prst="rect">
            <a:avLst/>
          </a:prstGeom>
        </p:spPr>
      </p:pic>
      <p:sp>
        <p:nvSpPr>
          <p:cNvPr id="97" name="Oval 4">
            <a:extLst>
              <a:ext uri="{FF2B5EF4-FFF2-40B4-BE49-F238E27FC236}">
                <a16:creationId xmlns:a16="http://schemas.microsoft.com/office/drawing/2014/main" id="{A0B0F77F-92C2-4EA4-88A3-070B345D0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09152" y="94983"/>
            <a:ext cx="2698133" cy="2698133"/>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2">
            <a:extLst>
              <a:ext uri="{FF2B5EF4-FFF2-40B4-BE49-F238E27FC236}">
                <a16:creationId xmlns:a16="http://schemas.microsoft.com/office/drawing/2014/main" id="{2F3205C3-F980-4EB3-9545-9CAA456A4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326987" y="0"/>
            <a:ext cx="2861965" cy="3133761"/>
          </a:xfrm>
          <a:custGeom>
            <a:avLst/>
            <a:gdLst>
              <a:gd name="connsiteX0" fmla="*/ 152193 w 2976254"/>
              <a:gd name="connsiteY0" fmla="*/ 0 h 3258904"/>
              <a:gd name="connsiteX1" fmla="*/ 2976254 w 2976254"/>
              <a:gd name="connsiteY1" fmla="*/ 0 h 3258904"/>
              <a:gd name="connsiteX2" fmla="*/ 2976254 w 2976254"/>
              <a:gd name="connsiteY2" fmla="*/ 3192289 h 3258904"/>
              <a:gd name="connsiteX3" fmla="*/ 2908439 w 2976254"/>
              <a:gd name="connsiteY3" fmla="*/ 3209726 h 3258904"/>
              <a:gd name="connsiteX4" fmla="*/ 2420603 w 2976254"/>
              <a:gd name="connsiteY4" fmla="*/ 3258904 h 3258904"/>
              <a:gd name="connsiteX5" fmla="*/ 0 w 2976254"/>
              <a:gd name="connsiteY5" fmla="*/ 838301 h 3258904"/>
              <a:gd name="connsiteX6" fmla="*/ 108826 w 2976254"/>
              <a:gd name="connsiteY6" fmla="*/ 118488 h 325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6254" h="3258904">
                <a:moveTo>
                  <a:pt x="152193" y="0"/>
                </a:moveTo>
                <a:lnTo>
                  <a:pt x="2976254" y="0"/>
                </a:lnTo>
                <a:lnTo>
                  <a:pt x="2976254" y="3192289"/>
                </a:lnTo>
                <a:lnTo>
                  <a:pt x="2908439" y="3209726"/>
                </a:lnTo>
                <a:cubicBezTo>
                  <a:pt x="2750864" y="3241971"/>
                  <a:pt x="2587711" y="3258904"/>
                  <a:pt x="2420603" y="3258904"/>
                </a:cubicBezTo>
                <a:cubicBezTo>
                  <a:pt x="1083741" y="3258904"/>
                  <a:pt x="0" y="2175163"/>
                  <a:pt x="0" y="838301"/>
                </a:cubicBezTo>
                <a:cubicBezTo>
                  <a:pt x="0" y="587639"/>
                  <a:pt x="38100" y="345877"/>
                  <a:pt x="108826" y="118488"/>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101" name="Graphic 100">
            <a:extLst>
              <a:ext uri="{FF2B5EF4-FFF2-40B4-BE49-F238E27FC236}">
                <a16:creationId xmlns:a16="http://schemas.microsoft.com/office/drawing/2014/main" id="{D916385E-2011-4632-B599-29C7D2834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biLevel thresh="2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35917" t="40037" r="12288" b="12942"/>
          <a:stretch/>
        </p:blipFill>
        <p:spPr>
          <a:xfrm rot="5400000">
            <a:off x="9216339" y="143722"/>
            <a:ext cx="3119383" cy="2831939"/>
          </a:xfrm>
          <a:prstGeom prst="rect">
            <a:avLst/>
          </a:prstGeom>
        </p:spPr>
      </p:pic>
      <p:sp>
        <p:nvSpPr>
          <p:cNvPr id="2" name="Title 1">
            <a:extLst>
              <a:ext uri="{FF2B5EF4-FFF2-40B4-BE49-F238E27FC236}">
                <a16:creationId xmlns:a16="http://schemas.microsoft.com/office/drawing/2014/main" id="{4B33A5B1-7DAA-2068-6FCD-34B94DEE4AA2}"/>
              </a:ext>
            </a:extLst>
          </p:cNvPr>
          <p:cNvSpPr>
            <a:spLocks noGrp="1"/>
          </p:cNvSpPr>
          <p:nvPr>
            <p:ph type="title"/>
          </p:nvPr>
        </p:nvSpPr>
        <p:spPr>
          <a:xfrm>
            <a:off x="4563043" y="4064885"/>
            <a:ext cx="3856983" cy="1220361"/>
          </a:xfrm>
        </p:spPr>
        <p:txBody>
          <a:bodyPr vert="horz" lIns="91440" tIns="45720" rIns="91440" bIns="45720" rtlCol="0" anchor="b">
            <a:normAutofit/>
          </a:bodyPr>
          <a:lstStyle/>
          <a:p>
            <a:pPr>
              <a:lnSpc>
                <a:spcPct val="90000"/>
              </a:lnSpc>
            </a:pPr>
            <a:r>
              <a:rPr lang="en-US" dirty="0"/>
              <a:t>Thank</a:t>
            </a:r>
            <a:r>
              <a:rPr lang="en-US" altLang="zh-CN" dirty="0"/>
              <a:t> You</a:t>
            </a:r>
            <a:endParaRPr lang="en-US" dirty="0"/>
          </a:p>
        </p:txBody>
      </p:sp>
      <p:pic>
        <p:nvPicPr>
          <p:cNvPr id="103" name="Graphic 102">
            <a:extLst>
              <a:ext uri="{FF2B5EF4-FFF2-40B4-BE49-F238E27FC236}">
                <a16:creationId xmlns:a16="http://schemas.microsoft.com/office/drawing/2014/main" id="{A6269A2E-1142-4640-87F2-FB272B760D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9151" y="94982"/>
            <a:ext cx="2698133" cy="2698133"/>
          </a:xfrm>
          <a:prstGeom prst="rect">
            <a:avLst/>
          </a:prstGeom>
        </p:spPr>
      </p:pic>
      <p:sp>
        <p:nvSpPr>
          <p:cNvPr id="105" name="Oval 1">
            <a:extLst>
              <a:ext uri="{FF2B5EF4-FFF2-40B4-BE49-F238E27FC236}">
                <a16:creationId xmlns:a16="http://schemas.microsoft.com/office/drawing/2014/main" id="{6268828B-23B3-4AF6-A838-6F0128B6F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90" y="3219078"/>
            <a:ext cx="3186814" cy="3638922"/>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7" name="Graphic 106">
            <a:extLst>
              <a:ext uri="{FF2B5EF4-FFF2-40B4-BE49-F238E27FC236}">
                <a16:creationId xmlns:a16="http://schemas.microsoft.com/office/drawing/2014/main" id="{39A1D611-C6DC-43FA-ACA3-C4E70E1BD0B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8">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100" y="3665550"/>
            <a:ext cx="3192449" cy="3192449"/>
          </a:xfrm>
          <a:prstGeom prst="rect">
            <a:avLst/>
          </a:prstGeom>
        </p:spPr>
      </p:pic>
      <p:sp>
        <p:nvSpPr>
          <p:cNvPr id="6" name="Oval 5">
            <a:extLst>
              <a:ext uri="{FF2B5EF4-FFF2-40B4-BE49-F238E27FC236}">
                <a16:creationId xmlns:a16="http://schemas.microsoft.com/office/drawing/2014/main" id="{BFFE80D8-6A4A-9A27-EDD7-849C994FE230}"/>
              </a:ext>
            </a:extLst>
          </p:cNvPr>
          <p:cNvSpPr>
            <a:spLocks noGrp="1" noRot="1" noMove="1" noResize="1" noEditPoints="1" noAdjustHandles="1" noChangeArrowheads="1" noChangeShapeType="1"/>
          </p:cNvSpPr>
          <p:nvPr/>
        </p:nvSpPr>
        <p:spPr>
          <a:xfrm>
            <a:off x="8664577" y="3214365"/>
            <a:ext cx="4248446" cy="4189298"/>
          </a:xfrm>
          <a:prstGeom prst="ellipse">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5" name="Graphic 4" descr="Clipboard Partially Checked outline">
            <a:extLst>
              <a:ext uri="{FF2B5EF4-FFF2-40B4-BE49-F238E27FC236}">
                <a16:creationId xmlns:a16="http://schemas.microsoft.com/office/drawing/2014/main" id="{D8DDB770-83BE-EBDD-B570-8B9464A63F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10362" y="3929868"/>
            <a:ext cx="2600770" cy="2600770"/>
          </a:xfrm>
          <a:prstGeom prst="rect">
            <a:avLst/>
          </a:prstGeom>
        </p:spPr>
      </p:pic>
    </p:spTree>
    <p:extLst>
      <p:ext uri="{BB962C8B-B14F-4D97-AF65-F5344CB8AC3E}">
        <p14:creationId xmlns:p14="http://schemas.microsoft.com/office/powerpoint/2010/main" val="1255996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02193-6242-FE35-1215-D113AEE3148C}"/>
              </a:ext>
            </a:extLst>
          </p:cNvPr>
          <p:cNvSpPr>
            <a:spLocks noGrp="1"/>
          </p:cNvSpPr>
          <p:nvPr>
            <p:ph type="title"/>
          </p:nvPr>
        </p:nvSpPr>
        <p:spPr/>
        <p:txBody>
          <a:bodyPr>
            <a:normAutofit fontScale="90000"/>
          </a:bodyPr>
          <a:lstStyle/>
          <a:p>
            <a:r>
              <a:rPr lang="en-US" altLang="zh-CN" sz="4400" dirty="0"/>
              <a:t>4.1 </a:t>
            </a:r>
            <a:r>
              <a:rPr lang="zh-CN" altLang="en-US" sz="4400" dirty="0"/>
              <a:t>基本图形显示函数</a:t>
            </a:r>
            <a:br>
              <a:rPr lang="en-US" altLang="zh-CN" sz="4000" dirty="0"/>
            </a:br>
            <a:r>
              <a:rPr lang="en-US" altLang="zh-CN" sz="4000" dirty="0"/>
              <a:t>4.1.1 R</a:t>
            </a:r>
            <a:r>
              <a:rPr lang="zh-CN" altLang="en-US" sz="4000" dirty="0"/>
              <a:t>语言中的高级绘图函数</a:t>
            </a:r>
          </a:p>
        </p:txBody>
      </p:sp>
      <p:sp>
        <p:nvSpPr>
          <p:cNvPr id="3" name="内容占位符 2">
            <a:extLst>
              <a:ext uri="{FF2B5EF4-FFF2-40B4-BE49-F238E27FC236}">
                <a16:creationId xmlns:a16="http://schemas.microsoft.com/office/drawing/2014/main" id="{708C2A4D-E31F-F626-0B98-568E28DD5028}"/>
              </a:ext>
            </a:extLst>
          </p:cNvPr>
          <p:cNvSpPr>
            <a:spLocks noGrp="1"/>
          </p:cNvSpPr>
          <p:nvPr>
            <p:ph idx="1"/>
          </p:nvPr>
        </p:nvSpPr>
        <p:spPr>
          <a:xfrm>
            <a:off x="777240" y="1825624"/>
            <a:ext cx="10448224" cy="4912059"/>
          </a:xfrm>
        </p:spPr>
        <p:txBody>
          <a:bodyPr>
            <a:normAutofit fontScale="85000" lnSpcReduction="10000"/>
          </a:bodyPr>
          <a:lstStyle/>
          <a:p>
            <a:pPr marL="0" indent="0">
              <a:buNone/>
            </a:pPr>
            <a:r>
              <a:rPr lang="en-US" altLang="zh-CN" sz="3300" dirty="0">
                <a:solidFill>
                  <a:srgbClr val="0033CC"/>
                </a:solidFill>
              </a:rPr>
              <a:t>R</a:t>
            </a:r>
            <a:r>
              <a:rPr lang="zh-CN" altLang="en-US" sz="3300" dirty="0">
                <a:solidFill>
                  <a:srgbClr val="0033CC"/>
                </a:solidFill>
              </a:rPr>
              <a:t>中常见的高级函数的主要参数：</a:t>
            </a:r>
            <a:r>
              <a:rPr lang="zh-CN" altLang="en-US" sz="3300" dirty="0">
                <a:solidFill>
                  <a:srgbClr val="FF0000"/>
                </a:solidFill>
              </a:rPr>
              <a:t>基本参数</a:t>
            </a:r>
            <a:endParaRPr lang="en-US" altLang="zh-CN" sz="3300" dirty="0">
              <a:solidFill>
                <a:srgbClr val="FF0000"/>
              </a:solidFill>
            </a:endParaRPr>
          </a:p>
          <a:p>
            <a:r>
              <a:rPr lang="en-US" altLang="zh-CN" sz="2800" dirty="0">
                <a:solidFill>
                  <a:schemeClr val="tx1"/>
                </a:solidFill>
              </a:rPr>
              <a:t>type=‘p’</a:t>
            </a:r>
            <a:r>
              <a:rPr lang="zh-CN" altLang="en-US" sz="2800" dirty="0">
                <a:solidFill>
                  <a:schemeClr val="tx1"/>
                </a:solidFill>
              </a:rPr>
              <a:t>指定图形的类型，</a:t>
            </a:r>
            <a:r>
              <a:rPr lang="en-US" altLang="zh-CN" sz="2800" dirty="0">
                <a:solidFill>
                  <a:schemeClr val="tx1"/>
                </a:solidFill>
              </a:rPr>
              <a:t>’p’:</a:t>
            </a:r>
            <a:r>
              <a:rPr lang="zh-CN" altLang="en-US" sz="2800" dirty="0">
                <a:solidFill>
                  <a:schemeClr val="tx1"/>
                </a:solidFill>
              </a:rPr>
              <a:t>点，</a:t>
            </a:r>
            <a:r>
              <a:rPr lang="en-US" altLang="zh-CN" sz="2800" dirty="0">
                <a:solidFill>
                  <a:schemeClr val="tx1"/>
                </a:solidFill>
              </a:rPr>
              <a:t>’l’:</a:t>
            </a:r>
            <a:r>
              <a:rPr lang="zh-CN" altLang="en-US" sz="2800" dirty="0">
                <a:solidFill>
                  <a:schemeClr val="tx1"/>
                </a:solidFill>
              </a:rPr>
              <a:t>线，</a:t>
            </a:r>
            <a:r>
              <a:rPr lang="en-US" altLang="zh-CN" sz="2800" dirty="0">
                <a:solidFill>
                  <a:schemeClr val="tx1"/>
                </a:solidFill>
              </a:rPr>
              <a:t>’b’:</a:t>
            </a:r>
            <a:r>
              <a:rPr lang="zh-CN" altLang="en-US" sz="2800" dirty="0">
                <a:solidFill>
                  <a:schemeClr val="tx1"/>
                </a:solidFill>
              </a:rPr>
              <a:t>点连线，</a:t>
            </a:r>
            <a:r>
              <a:rPr lang="en-US" altLang="zh-CN" sz="2800" dirty="0">
                <a:solidFill>
                  <a:schemeClr val="tx1"/>
                </a:solidFill>
              </a:rPr>
              <a:t>’o’:</a:t>
            </a:r>
            <a:r>
              <a:rPr lang="zh-CN" altLang="en-US" sz="2800" dirty="0">
                <a:solidFill>
                  <a:schemeClr val="tx1"/>
                </a:solidFill>
              </a:rPr>
              <a:t>同上，但是线在点上，</a:t>
            </a:r>
            <a:r>
              <a:rPr lang="en-US" altLang="zh-CN" sz="2800" dirty="0">
                <a:solidFill>
                  <a:schemeClr val="tx1"/>
                </a:solidFill>
              </a:rPr>
              <a:t>’h’:</a:t>
            </a:r>
            <a:r>
              <a:rPr lang="zh-CN" altLang="en-US" sz="2800" dirty="0">
                <a:solidFill>
                  <a:schemeClr val="tx1"/>
                </a:solidFill>
              </a:rPr>
              <a:t>垂直线，</a:t>
            </a:r>
            <a:r>
              <a:rPr lang="en-US" altLang="zh-CN" sz="2800" dirty="0">
                <a:solidFill>
                  <a:schemeClr val="tx1"/>
                </a:solidFill>
              </a:rPr>
              <a:t>’s’:</a:t>
            </a:r>
            <a:r>
              <a:rPr lang="zh-CN" altLang="en-US" sz="2800" dirty="0">
                <a:solidFill>
                  <a:schemeClr val="tx1"/>
                </a:solidFill>
              </a:rPr>
              <a:t>阶梯式，垂直线顶显示数据，</a:t>
            </a:r>
            <a:r>
              <a:rPr lang="en-US" altLang="zh-CN" sz="2800" dirty="0">
                <a:solidFill>
                  <a:schemeClr val="tx1"/>
                </a:solidFill>
              </a:rPr>
              <a:t>’S’:</a:t>
            </a:r>
            <a:r>
              <a:rPr lang="zh-CN" altLang="en-US" sz="2800" dirty="0">
                <a:solidFill>
                  <a:schemeClr val="tx1"/>
                </a:solidFill>
              </a:rPr>
              <a:t>同上，但是在垂线底显示数据；</a:t>
            </a:r>
            <a:endParaRPr lang="en-US" altLang="zh-CN" sz="2800" dirty="0">
              <a:solidFill>
                <a:schemeClr val="tx1"/>
              </a:solidFill>
            </a:endParaRPr>
          </a:p>
          <a:p>
            <a:r>
              <a:rPr lang="en-US" altLang="zh-CN" sz="2800" dirty="0" err="1">
                <a:solidFill>
                  <a:schemeClr val="tx1"/>
                </a:solidFill>
              </a:rPr>
              <a:t>xlim</a:t>
            </a:r>
            <a:r>
              <a:rPr lang="en-US" altLang="zh-CN" sz="2800" dirty="0">
                <a:solidFill>
                  <a:schemeClr val="tx1"/>
                </a:solidFill>
              </a:rPr>
              <a:t>=, </a:t>
            </a:r>
            <a:r>
              <a:rPr lang="en-US" altLang="zh-CN" sz="2800" dirty="0" err="1">
                <a:solidFill>
                  <a:schemeClr val="tx1"/>
                </a:solidFill>
              </a:rPr>
              <a:t>ylim</a:t>
            </a:r>
            <a:r>
              <a:rPr lang="en-US" altLang="zh-CN" sz="2800" dirty="0">
                <a:solidFill>
                  <a:schemeClr val="tx1"/>
                </a:solidFill>
              </a:rPr>
              <a:t>= </a:t>
            </a:r>
            <a:r>
              <a:rPr lang="zh-CN" altLang="en-US" sz="2800" dirty="0">
                <a:solidFill>
                  <a:schemeClr val="tx1"/>
                </a:solidFill>
              </a:rPr>
              <a:t>指定轴的上下限，例如 </a:t>
            </a:r>
            <a:r>
              <a:rPr lang="en-US" altLang="zh-CN" sz="2800" dirty="0" err="1">
                <a:solidFill>
                  <a:schemeClr val="tx1"/>
                </a:solidFill>
              </a:rPr>
              <a:t>xlim</a:t>
            </a:r>
            <a:r>
              <a:rPr lang="en-US" altLang="zh-CN" sz="2800" dirty="0">
                <a:solidFill>
                  <a:schemeClr val="tx1"/>
                </a:solidFill>
              </a:rPr>
              <a:t>=c(1,10)</a:t>
            </a:r>
            <a:r>
              <a:rPr lang="zh-CN" altLang="en-US" sz="2800" dirty="0">
                <a:solidFill>
                  <a:schemeClr val="tx1"/>
                </a:solidFill>
              </a:rPr>
              <a:t>或者 </a:t>
            </a:r>
            <a:r>
              <a:rPr lang="en-US" altLang="zh-CN" sz="2800" dirty="0" err="1">
                <a:solidFill>
                  <a:schemeClr val="tx1"/>
                </a:solidFill>
              </a:rPr>
              <a:t>xlim</a:t>
            </a:r>
            <a:r>
              <a:rPr lang="en-US" altLang="zh-CN" sz="2800" dirty="0">
                <a:solidFill>
                  <a:schemeClr val="tx1"/>
                </a:solidFill>
              </a:rPr>
              <a:t>=range(x)</a:t>
            </a:r>
            <a:r>
              <a:rPr lang="zh-CN" altLang="en-US" sz="2800" dirty="0">
                <a:solidFill>
                  <a:schemeClr val="tx1"/>
                </a:solidFill>
              </a:rPr>
              <a:t>；</a:t>
            </a:r>
            <a:endParaRPr lang="en-US" altLang="zh-CN" sz="2800" dirty="0">
              <a:solidFill>
                <a:schemeClr val="tx1"/>
              </a:solidFill>
            </a:endParaRPr>
          </a:p>
          <a:p>
            <a:r>
              <a:rPr lang="en-US" altLang="zh-CN" sz="2800" dirty="0" err="1">
                <a:solidFill>
                  <a:schemeClr val="tx1"/>
                </a:solidFill>
              </a:rPr>
              <a:t>xlab</a:t>
            </a:r>
            <a:r>
              <a:rPr lang="en-US" altLang="zh-CN" sz="2800" dirty="0">
                <a:solidFill>
                  <a:schemeClr val="tx1"/>
                </a:solidFill>
              </a:rPr>
              <a:t>=, </a:t>
            </a:r>
            <a:r>
              <a:rPr lang="en-US" altLang="zh-CN" sz="2800" dirty="0" err="1">
                <a:solidFill>
                  <a:schemeClr val="tx1"/>
                </a:solidFill>
              </a:rPr>
              <a:t>ylab</a:t>
            </a:r>
            <a:r>
              <a:rPr lang="en-US" altLang="zh-CN" sz="2800" dirty="0">
                <a:solidFill>
                  <a:schemeClr val="tx1"/>
                </a:solidFill>
              </a:rPr>
              <a:t>=</a:t>
            </a:r>
            <a:r>
              <a:rPr lang="zh-CN" altLang="en-US" sz="2800" dirty="0">
                <a:solidFill>
                  <a:schemeClr val="tx1"/>
                </a:solidFill>
              </a:rPr>
              <a:t>坐标轴的标签，必须是字符型值；</a:t>
            </a:r>
            <a:endParaRPr lang="en-US" altLang="zh-CN" sz="2800" dirty="0">
              <a:solidFill>
                <a:schemeClr val="tx1"/>
              </a:solidFill>
            </a:endParaRPr>
          </a:p>
          <a:p>
            <a:r>
              <a:rPr lang="en-US" altLang="zh-CN" sz="2800" dirty="0">
                <a:solidFill>
                  <a:schemeClr val="tx1"/>
                </a:solidFill>
              </a:rPr>
              <a:t>main=</a:t>
            </a:r>
            <a:r>
              <a:rPr lang="zh-CN" altLang="en-US" sz="2800" dirty="0">
                <a:solidFill>
                  <a:schemeClr val="tx1"/>
                </a:solidFill>
              </a:rPr>
              <a:t>主标题，必须是字符型值；</a:t>
            </a:r>
            <a:endParaRPr lang="en-US" altLang="zh-CN" sz="2800" dirty="0">
              <a:solidFill>
                <a:schemeClr val="tx1"/>
              </a:solidFill>
            </a:endParaRPr>
          </a:p>
          <a:p>
            <a:r>
              <a:rPr lang="en-US" altLang="zh-CN" sz="2800" dirty="0">
                <a:solidFill>
                  <a:schemeClr val="tx1"/>
                </a:solidFill>
              </a:rPr>
              <a:t>sub=</a:t>
            </a:r>
            <a:r>
              <a:rPr lang="zh-CN" altLang="en-US" sz="2800" dirty="0">
                <a:solidFill>
                  <a:schemeClr val="tx1"/>
                </a:solidFill>
              </a:rPr>
              <a:t>副标题</a:t>
            </a:r>
            <a:r>
              <a:rPr lang="en-US" altLang="zh-CN" sz="2800" dirty="0">
                <a:solidFill>
                  <a:schemeClr val="tx1"/>
                </a:solidFill>
              </a:rPr>
              <a:t>(</a:t>
            </a:r>
            <a:r>
              <a:rPr lang="zh-CN" altLang="en-US" sz="2800" dirty="0">
                <a:solidFill>
                  <a:schemeClr val="tx1"/>
                </a:solidFill>
              </a:rPr>
              <a:t>用小字体</a:t>
            </a:r>
            <a:r>
              <a:rPr lang="en-US" altLang="zh-CN" sz="2800" dirty="0">
                <a:solidFill>
                  <a:schemeClr val="tx1"/>
                </a:solidFill>
              </a:rPr>
              <a:t>)</a:t>
            </a:r>
            <a:r>
              <a:rPr lang="zh-CN" altLang="en-US" sz="2800" dirty="0">
                <a:solidFill>
                  <a:schemeClr val="tx1"/>
                </a:solidFill>
              </a:rPr>
              <a:t>；</a:t>
            </a:r>
            <a:endParaRPr lang="en-US" altLang="zh-CN" sz="2800" dirty="0">
              <a:solidFill>
                <a:schemeClr val="tx1"/>
              </a:solidFill>
            </a:endParaRPr>
          </a:p>
          <a:p>
            <a:r>
              <a:rPr lang="en-US" altLang="zh-CN" sz="2800" dirty="0">
                <a:solidFill>
                  <a:schemeClr val="tx1"/>
                </a:solidFill>
              </a:rPr>
              <a:t>add=FALSE </a:t>
            </a:r>
            <a:r>
              <a:rPr lang="zh-CN" altLang="en-US" sz="2800" dirty="0">
                <a:solidFill>
                  <a:schemeClr val="tx1"/>
                </a:solidFill>
              </a:rPr>
              <a:t>，如果是</a:t>
            </a:r>
            <a:r>
              <a:rPr lang="en-US" altLang="zh-CN" sz="2800" dirty="0">
                <a:solidFill>
                  <a:schemeClr val="tx1"/>
                </a:solidFill>
              </a:rPr>
              <a:t>TRUE</a:t>
            </a:r>
            <a:r>
              <a:rPr lang="zh-CN" altLang="en-US" sz="2800" dirty="0">
                <a:solidFill>
                  <a:schemeClr val="tx1"/>
                </a:solidFill>
              </a:rPr>
              <a:t>，叠加图形到前一个图上</a:t>
            </a:r>
            <a:r>
              <a:rPr lang="en-US" altLang="zh-CN" sz="2800" dirty="0">
                <a:solidFill>
                  <a:schemeClr val="tx1"/>
                </a:solidFill>
              </a:rPr>
              <a:t>(</a:t>
            </a:r>
            <a:r>
              <a:rPr lang="zh-CN" altLang="en-US" sz="2800" dirty="0">
                <a:solidFill>
                  <a:schemeClr val="tx1"/>
                </a:solidFill>
              </a:rPr>
              <a:t>如果有的话</a:t>
            </a:r>
            <a:r>
              <a:rPr lang="en-US" altLang="zh-CN" sz="2800" dirty="0">
                <a:solidFill>
                  <a:schemeClr val="tx1"/>
                </a:solidFill>
              </a:rPr>
              <a:t>)</a:t>
            </a:r>
            <a:r>
              <a:rPr lang="zh-CN" altLang="en-US" sz="2800" dirty="0">
                <a:solidFill>
                  <a:schemeClr val="tx1"/>
                </a:solidFill>
              </a:rPr>
              <a:t>；</a:t>
            </a:r>
            <a:endParaRPr lang="en-US" altLang="zh-CN" sz="2800" dirty="0">
              <a:solidFill>
                <a:schemeClr val="tx1"/>
              </a:solidFill>
            </a:endParaRPr>
          </a:p>
          <a:p>
            <a:r>
              <a:rPr lang="en-US" altLang="zh-CN" sz="2800" dirty="0">
                <a:solidFill>
                  <a:schemeClr val="tx1"/>
                </a:solidFill>
              </a:rPr>
              <a:t>axes=TRUE </a:t>
            </a:r>
            <a:r>
              <a:rPr lang="zh-CN" altLang="en-US" sz="2800" dirty="0">
                <a:solidFill>
                  <a:schemeClr val="tx1"/>
                </a:solidFill>
              </a:rPr>
              <a:t>，如果是</a:t>
            </a:r>
            <a:r>
              <a:rPr lang="en-US" altLang="zh-CN" sz="2800" dirty="0">
                <a:solidFill>
                  <a:schemeClr val="tx1"/>
                </a:solidFill>
              </a:rPr>
              <a:t>FALSE</a:t>
            </a:r>
            <a:r>
              <a:rPr lang="zh-CN" altLang="en-US" sz="2800" dirty="0">
                <a:solidFill>
                  <a:schemeClr val="tx1"/>
                </a:solidFill>
              </a:rPr>
              <a:t>，不绘制轴与边框。</a:t>
            </a:r>
            <a:endParaRPr lang="en-US" altLang="zh-CN" sz="2800" dirty="0">
              <a:solidFill>
                <a:schemeClr val="tx1"/>
              </a:solidFill>
            </a:endParaRPr>
          </a:p>
        </p:txBody>
      </p:sp>
    </p:spTree>
    <p:extLst>
      <p:ext uri="{BB962C8B-B14F-4D97-AF65-F5344CB8AC3E}">
        <p14:creationId xmlns:p14="http://schemas.microsoft.com/office/powerpoint/2010/main" val="807021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02193-6242-FE35-1215-D113AEE3148C}"/>
              </a:ext>
            </a:extLst>
          </p:cNvPr>
          <p:cNvSpPr>
            <a:spLocks noGrp="1"/>
          </p:cNvSpPr>
          <p:nvPr>
            <p:ph type="title"/>
          </p:nvPr>
        </p:nvSpPr>
        <p:spPr/>
        <p:txBody>
          <a:bodyPr>
            <a:normAutofit fontScale="90000"/>
          </a:bodyPr>
          <a:lstStyle/>
          <a:p>
            <a:r>
              <a:rPr lang="en-US" altLang="zh-CN" sz="4400" dirty="0"/>
              <a:t>4.1 </a:t>
            </a:r>
            <a:r>
              <a:rPr lang="zh-CN" altLang="en-US" sz="4400" dirty="0"/>
              <a:t>基本图形显示函数</a:t>
            </a:r>
            <a:br>
              <a:rPr lang="en-US" altLang="zh-CN" sz="4000" dirty="0"/>
            </a:br>
            <a:r>
              <a:rPr lang="en-US" altLang="zh-CN" sz="4000" dirty="0"/>
              <a:t>4.1.1 R</a:t>
            </a:r>
            <a:r>
              <a:rPr lang="zh-CN" altLang="en-US" sz="4000" dirty="0"/>
              <a:t>语言中的高级绘图函数</a:t>
            </a:r>
          </a:p>
        </p:txBody>
      </p:sp>
      <p:sp>
        <p:nvSpPr>
          <p:cNvPr id="3" name="内容占位符 2">
            <a:extLst>
              <a:ext uri="{FF2B5EF4-FFF2-40B4-BE49-F238E27FC236}">
                <a16:creationId xmlns:a16="http://schemas.microsoft.com/office/drawing/2014/main" id="{708C2A4D-E31F-F626-0B98-568E28DD5028}"/>
              </a:ext>
            </a:extLst>
          </p:cNvPr>
          <p:cNvSpPr>
            <a:spLocks noGrp="1"/>
          </p:cNvSpPr>
          <p:nvPr>
            <p:ph idx="1"/>
          </p:nvPr>
        </p:nvSpPr>
        <p:spPr>
          <a:xfrm>
            <a:off x="777240" y="1825624"/>
            <a:ext cx="10448224" cy="4912059"/>
          </a:xfrm>
        </p:spPr>
        <p:txBody>
          <a:bodyPr>
            <a:normAutofit/>
          </a:bodyPr>
          <a:lstStyle/>
          <a:p>
            <a:pPr marL="0" indent="0">
              <a:buNone/>
            </a:pPr>
            <a:r>
              <a:rPr lang="en-US" altLang="zh-CN" sz="2800" dirty="0">
                <a:solidFill>
                  <a:srgbClr val="0033CC"/>
                </a:solidFill>
              </a:rPr>
              <a:t>R</a:t>
            </a:r>
            <a:r>
              <a:rPr lang="zh-CN" altLang="en-US" sz="2800" dirty="0">
                <a:solidFill>
                  <a:srgbClr val="0033CC"/>
                </a:solidFill>
              </a:rPr>
              <a:t>中常见的高级函数的主要参数：</a:t>
            </a:r>
            <a:r>
              <a:rPr lang="zh-CN" altLang="en-US" sz="2800" dirty="0">
                <a:solidFill>
                  <a:srgbClr val="FF0000"/>
                </a:solidFill>
              </a:rPr>
              <a:t>基本参数</a:t>
            </a:r>
            <a:endParaRPr lang="en-US" altLang="zh-CN" sz="2800" dirty="0">
              <a:solidFill>
                <a:srgbClr val="FF0000"/>
              </a:solidFill>
            </a:endParaRPr>
          </a:p>
        </p:txBody>
      </p:sp>
      <p:pic>
        <p:nvPicPr>
          <p:cNvPr id="4" name="图片 3">
            <a:extLst>
              <a:ext uri="{FF2B5EF4-FFF2-40B4-BE49-F238E27FC236}">
                <a16:creationId xmlns:a16="http://schemas.microsoft.com/office/drawing/2014/main" id="{5FBE06CA-6337-2C7D-C064-65F6536DBD1F}"/>
              </a:ext>
            </a:extLst>
          </p:cNvPr>
          <p:cNvPicPr>
            <a:picLocks noChangeAspect="1"/>
          </p:cNvPicPr>
          <p:nvPr/>
        </p:nvPicPr>
        <p:blipFill>
          <a:blip r:embed="rId2"/>
          <a:stretch>
            <a:fillRect/>
          </a:stretch>
        </p:blipFill>
        <p:spPr>
          <a:xfrm>
            <a:off x="1186180" y="2746375"/>
            <a:ext cx="6663055" cy="2821940"/>
          </a:xfrm>
          <a:prstGeom prst="rect">
            <a:avLst/>
          </a:prstGeom>
        </p:spPr>
      </p:pic>
      <p:pic>
        <p:nvPicPr>
          <p:cNvPr id="5" name="图片 4">
            <a:extLst>
              <a:ext uri="{FF2B5EF4-FFF2-40B4-BE49-F238E27FC236}">
                <a16:creationId xmlns:a16="http://schemas.microsoft.com/office/drawing/2014/main" id="{B419813D-8975-ACA3-D952-B339C99ADB02}"/>
              </a:ext>
            </a:extLst>
          </p:cNvPr>
          <p:cNvPicPr>
            <a:picLocks noChangeAspect="1"/>
          </p:cNvPicPr>
          <p:nvPr/>
        </p:nvPicPr>
        <p:blipFill>
          <a:blip r:embed="rId3"/>
          <a:stretch>
            <a:fillRect/>
          </a:stretch>
        </p:blipFill>
        <p:spPr>
          <a:xfrm>
            <a:off x="4170045" y="22225"/>
            <a:ext cx="7999730" cy="6834505"/>
          </a:xfrm>
          <a:prstGeom prst="rect">
            <a:avLst/>
          </a:prstGeom>
        </p:spPr>
      </p:pic>
    </p:spTree>
    <p:extLst>
      <p:ext uri="{BB962C8B-B14F-4D97-AF65-F5344CB8AC3E}">
        <p14:creationId xmlns:p14="http://schemas.microsoft.com/office/powerpoint/2010/main" val="96470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02193-6242-FE35-1215-D113AEE3148C}"/>
              </a:ext>
            </a:extLst>
          </p:cNvPr>
          <p:cNvSpPr>
            <a:spLocks noGrp="1"/>
          </p:cNvSpPr>
          <p:nvPr>
            <p:ph type="title"/>
          </p:nvPr>
        </p:nvSpPr>
        <p:spPr/>
        <p:txBody>
          <a:bodyPr>
            <a:normAutofit fontScale="90000"/>
          </a:bodyPr>
          <a:lstStyle/>
          <a:p>
            <a:r>
              <a:rPr lang="en-US" altLang="zh-CN" sz="4400" dirty="0"/>
              <a:t>4.1 </a:t>
            </a:r>
            <a:r>
              <a:rPr lang="zh-CN" altLang="en-US" sz="4400" dirty="0"/>
              <a:t>基本图形显示函数</a:t>
            </a:r>
            <a:br>
              <a:rPr lang="en-US" altLang="zh-CN" sz="4000" dirty="0"/>
            </a:br>
            <a:r>
              <a:rPr lang="en-US" altLang="zh-CN" sz="4000" dirty="0"/>
              <a:t>4.1.1 R</a:t>
            </a:r>
            <a:r>
              <a:rPr lang="zh-CN" altLang="en-US" sz="4000" dirty="0"/>
              <a:t>语言中的高级绘图函数</a:t>
            </a:r>
          </a:p>
        </p:txBody>
      </p:sp>
      <p:sp>
        <p:nvSpPr>
          <p:cNvPr id="3" name="内容占位符 2">
            <a:extLst>
              <a:ext uri="{FF2B5EF4-FFF2-40B4-BE49-F238E27FC236}">
                <a16:creationId xmlns:a16="http://schemas.microsoft.com/office/drawing/2014/main" id="{708C2A4D-E31F-F626-0B98-568E28DD5028}"/>
              </a:ext>
            </a:extLst>
          </p:cNvPr>
          <p:cNvSpPr>
            <a:spLocks noGrp="1"/>
          </p:cNvSpPr>
          <p:nvPr>
            <p:ph idx="1"/>
          </p:nvPr>
        </p:nvSpPr>
        <p:spPr>
          <a:xfrm>
            <a:off x="777240" y="1825624"/>
            <a:ext cx="10448224" cy="4912059"/>
          </a:xfrm>
        </p:spPr>
        <p:txBody>
          <a:bodyPr>
            <a:normAutofit/>
          </a:bodyPr>
          <a:lstStyle/>
          <a:p>
            <a:pPr marL="0" indent="0">
              <a:buNone/>
            </a:pPr>
            <a:r>
              <a:rPr lang="en-US" altLang="zh-CN" sz="2800" dirty="0">
                <a:solidFill>
                  <a:srgbClr val="0033CC"/>
                </a:solidFill>
              </a:rPr>
              <a:t>R</a:t>
            </a:r>
            <a:r>
              <a:rPr lang="zh-CN" altLang="en-US" sz="2800" dirty="0">
                <a:solidFill>
                  <a:srgbClr val="0033CC"/>
                </a:solidFill>
              </a:rPr>
              <a:t>中常见的高级函数的主要参数：</a:t>
            </a:r>
            <a:r>
              <a:rPr lang="zh-CN" altLang="en-US" sz="2800" dirty="0">
                <a:solidFill>
                  <a:srgbClr val="FF0000"/>
                </a:solidFill>
              </a:rPr>
              <a:t>图形修饰</a:t>
            </a:r>
            <a:endParaRPr lang="en-US" altLang="zh-CN" sz="2800" dirty="0">
              <a:solidFill>
                <a:srgbClr val="FF0000"/>
              </a:solidFill>
            </a:endParaRPr>
          </a:p>
          <a:p>
            <a:endParaRPr lang="en-US" altLang="zh-CN" sz="2800" dirty="0">
              <a:solidFill>
                <a:schemeClr val="tx1"/>
              </a:solidFill>
            </a:endParaRPr>
          </a:p>
        </p:txBody>
      </p:sp>
      <p:pic>
        <p:nvPicPr>
          <p:cNvPr id="4" name="图片 3">
            <a:extLst>
              <a:ext uri="{FF2B5EF4-FFF2-40B4-BE49-F238E27FC236}">
                <a16:creationId xmlns:a16="http://schemas.microsoft.com/office/drawing/2014/main" id="{DADFB9D7-FC23-C612-DD12-C8D9FE1AEA00}"/>
              </a:ext>
            </a:extLst>
          </p:cNvPr>
          <p:cNvPicPr>
            <a:picLocks noChangeAspect="1"/>
          </p:cNvPicPr>
          <p:nvPr/>
        </p:nvPicPr>
        <p:blipFill>
          <a:blip r:embed="rId2"/>
          <a:stretch>
            <a:fillRect/>
          </a:stretch>
        </p:blipFill>
        <p:spPr>
          <a:xfrm>
            <a:off x="2566626" y="2361423"/>
            <a:ext cx="9010409" cy="4496577"/>
          </a:xfrm>
          <a:prstGeom prst="rect">
            <a:avLst/>
          </a:prstGeom>
        </p:spPr>
      </p:pic>
      <p:sp>
        <p:nvSpPr>
          <p:cNvPr id="8" name="文本框 7">
            <a:extLst>
              <a:ext uri="{FF2B5EF4-FFF2-40B4-BE49-F238E27FC236}">
                <a16:creationId xmlns:a16="http://schemas.microsoft.com/office/drawing/2014/main" id="{04BCB46D-84C3-0822-20D0-0F70783EEC32}"/>
              </a:ext>
            </a:extLst>
          </p:cNvPr>
          <p:cNvSpPr txBox="1"/>
          <p:nvPr/>
        </p:nvSpPr>
        <p:spPr>
          <a:xfrm>
            <a:off x="1048429" y="3185071"/>
            <a:ext cx="1166626" cy="2193164"/>
          </a:xfrm>
          <a:prstGeom prst="rect">
            <a:avLst/>
          </a:prstGeom>
          <a:noFill/>
        </p:spPr>
        <p:txBody>
          <a:bodyPr wrap="square">
            <a:spAutoFit/>
          </a:bodyPr>
          <a:lstStyle/>
          <a:p>
            <a:pPr>
              <a:lnSpc>
                <a:spcPct val="125000"/>
              </a:lnSpc>
            </a:pPr>
            <a:r>
              <a:rPr lang="en-US" altLang="zh-CN" sz="2800" dirty="0" err="1">
                <a:solidFill>
                  <a:schemeClr val="tx1"/>
                </a:solidFill>
                <a:latin typeface="Arial Nova" panose="020B0504020202020204" pitchFamily="34" charset="0"/>
                <a:ea typeface="宋体" panose="02010600030101010101" pitchFamily="2" charset="-122"/>
              </a:rPr>
              <a:t>xlab</a:t>
            </a:r>
            <a:r>
              <a:rPr lang="en-US" altLang="zh-CN" sz="2800" dirty="0">
                <a:solidFill>
                  <a:schemeClr val="tx1"/>
                </a:solidFill>
                <a:latin typeface="Arial Nova" panose="020B0504020202020204" pitchFamily="34" charset="0"/>
                <a:ea typeface="宋体" panose="02010600030101010101" pitchFamily="2" charset="-122"/>
              </a:rPr>
              <a:t>, </a:t>
            </a:r>
            <a:r>
              <a:rPr lang="en-US" altLang="zh-CN" sz="2800" dirty="0" err="1">
                <a:solidFill>
                  <a:schemeClr val="tx1"/>
                </a:solidFill>
                <a:latin typeface="Arial Nova" panose="020B0504020202020204" pitchFamily="34" charset="0"/>
                <a:ea typeface="宋体" panose="02010600030101010101" pitchFamily="2" charset="-122"/>
              </a:rPr>
              <a:t>ylab</a:t>
            </a:r>
            <a:r>
              <a:rPr lang="en-US" altLang="zh-CN" sz="2800" dirty="0">
                <a:solidFill>
                  <a:schemeClr val="tx1"/>
                </a:solidFill>
                <a:latin typeface="Arial Nova" panose="020B0504020202020204" pitchFamily="34" charset="0"/>
                <a:ea typeface="宋体" panose="02010600030101010101" pitchFamily="2" charset="-122"/>
              </a:rPr>
              <a:t>, </a:t>
            </a:r>
            <a:r>
              <a:rPr lang="en-US" altLang="zh-CN" sz="2800" dirty="0" err="1">
                <a:solidFill>
                  <a:schemeClr val="tx1"/>
                </a:solidFill>
                <a:latin typeface="Arial Nova" panose="020B0504020202020204" pitchFamily="34" charset="0"/>
                <a:ea typeface="宋体" panose="02010600030101010101" pitchFamily="2" charset="-122"/>
              </a:rPr>
              <a:t>ylim</a:t>
            </a:r>
            <a:r>
              <a:rPr lang="en-US" altLang="zh-CN" sz="2800" dirty="0">
                <a:solidFill>
                  <a:schemeClr val="tx1"/>
                </a:solidFill>
                <a:latin typeface="Arial Nova" panose="020B0504020202020204" pitchFamily="34" charset="0"/>
                <a:ea typeface="宋体" panose="02010600030101010101" pitchFamily="2" charset="-122"/>
              </a:rPr>
              <a:t>, main</a:t>
            </a:r>
          </a:p>
        </p:txBody>
      </p:sp>
    </p:spTree>
    <p:extLst>
      <p:ext uri="{BB962C8B-B14F-4D97-AF65-F5344CB8AC3E}">
        <p14:creationId xmlns:p14="http://schemas.microsoft.com/office/powerpoint/2010/main" val="2013043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02193-6242-FE35-1215-D113AEE3148C}"/>
              </a:ext>
            </a:extLst>
          </p:cNvPr>
          <p:cNvSpPr>
            <a:spLocks noGrp="1"/>
          </p:cNvSpPr>
          <p:nvPr>
            <p:ph type="title"/>
          </p:nvPr>
        </p:nvSpPr>
        <p:spPr/>
        <p:txBody>
          <a:bodyPr>
            <a:normAutofit fontScale="90000"/>
          </a:bodyPr>
          <a:lstStyle/>
          <a:p>
            <a:r>
              <a:rPr lang="en-US" altLang="zh-CN" sz="4400" dirty="0"/>
              <a:t>4.1 </a:t>
            </a:r>
            <a:r>
              <a:rPr lang="zh-CN" altLang="en-US" sz="4400" dirty="0"/>
              <a:t>基本图形显示函数</a:t>
            </a:r>
            <a:br>
              <a:rPr lang="en-US" altLang="zh-CN" sz="4000" dirty="0"/>
            </a:br>
            <a:r>
              <a:rPr lang="en-US" altLang="zh-CN" sz="4000" dirty="0"/>
              <a:t>4.1.2 </a:t>
            </a:r>
            <a:r>
              <a:rPr lang="zh-CN" altLang="en-US" sz="4000" dirty="0"/>
              <a:t>低级绘图函数</a:t>
            </a:r>
          </a:p>
        </p:txBody>
      </p:sp>
      <p:sp>
        <p:nvSpPr>
          <p:cNvPr id="3" name="内容占位符 2">
            <a:extLst>
              <a:ext uri="{FF2B5EF4-FFF2-40B4-BE49-F238E27FC236}">
                <a16:creationId xmlns:a16="http://schemas.microsoft.com/office/drawing/2014/main" id="{708C2A4D-E31F-F626-0B98-568E28DD5028}"/>
              </a:ext>
            </a:extLst>
          </p:cNvPr>
          <p:cNvSpPr>
            <a:spLocks noGrp="1"/>
          </p:cNvSpPr>
          <p:nvPr>
            <p:ph idx="1"/>
          </p:nvPr>
        </p:nvSpPr>
        <p:spPr>
          <a:xfrm>
            <a:off x="777241" y="1825625"/>
            <a:ext cx="2336450" cy="4351338"/>
          </a:xfrm>
        </p:spPr>
        <p:txBody>
          <a:bodyPr/>
          <a:lstStyle/>
          <a:p>
            <a:pPr marL="0" indent="0">
              <a:buNone/>
            </a:pPr>
            <a:r>
              <a:rPr lang="zh-CN" altLang="en-US" dirty="0"/>
              <a:t>R里面一套绘图函数是</a:t>
            </a:r>
            <a:r>
              <a:rPr lang="zh-CN" altLang="en-US" dirty="0">
                <a:solidFill>
                  <a:srgbClr val="FF0000"/>
                </a:solidFill>
              </a:rPr>
              <a:t>作用于现存的图形上的，称为低级作图命令</a:t>
            </a:r>
          </a:p>
          <a:p>
            <a:pPr marL="0" indent="0">
              <a:buNone/>
            </a:pPr>
            <a:endParaRPr lang="en-US" altLang="zh-CN" sz="2800" dirty="0">
              <a:solidFill>
                <a:srgbClr val="0033CC"/>
              </a:solidFill>
            </a:endParaRPr>
          </a:p>
          <a:p>
            <a:endParaRPr lang="zh-CN" altLang="en-US" dirty="0"/>
          </a:p>
        </p:txBody>
      </p:sp>
      <p:pic>
        <p:nvPicPr>
          <p:cNvPr id="5" name="图片 4">
            <a:extLst>
              <a:ext uri="{FF2B5EF4-FFF2-40B4-BE49-F238E27FC236}">
                <a16:creationId xmlns:a16="http://schemas.microsoft.com/office/drawing/2014/main" id="{4B514C5B-70AB-3361-C999-1AB5BB7C35D9}"/>
              </a:ext>
            </a:extLst>
          </p:cNvPr>
          <p:cNvPicPr>
            <a:picLocks noChangeAspect="1"/>
          </p:cNvPicPr>
          <p:nvPr/>
        </p:nvPicPr>
        <p:blipFill>
          <a:blip r:embed="rId2"/>
          <a:stretch>
            <a:fillRect/>
          </a:stretch>
        </p:blipFill>
        <p:spPr>
          <a:xfrm>
            <a:off x="3294245" y="1769518"/>
            <a:ext cx="8325321" cy="4986008"/>
          </a:xfrm>
          <a:prstGeom prst="rect">
            <a:avLst/>
          </a:prstGeom>
        </p:spPr>
      </p:pic>
    </p:spTree>
    <p:extLst>
      <p:ext uri="{BB962C8B-B14F-4D97-AF65-F5344CB8AC3E}">
        <p14:creationId xmlns:p14="http://schemas.microsoft.com/office/powerpoint/2010/main" val="53073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02193-6242-FE35-1215-D113AEE3148C}"/>
              </a:ext>
            </a:extLst>
          </p:cNvPr>
          <p:cNvSpPr>
            <a:spLocks noGrp="1"/>
          </p:cNvSpPr>
          <p:nvPr>
            <p:ph type="title"/>
          </p:nvPr>
        </p:nvSpPr>
        <p:spPr/>
        <p:txBody>
          <a:bodyPr>
            <a:normAutofit fontScale="90000"/>
          </a:bodyPr>
          <a:lstStyle/>
          <a:p>
            <a:r>
              <a:rPr lang="en-US" altLang="zh-CN" sz="4400" dirty="0"/>
              <a:t>4.1 </a:t>
            </a:r>
            <a:r>
              <a:rPr lang="zh-CN" altLang="en-US" sz="4400" dirty="0"/>
              <a:t>基本图形显示函数</a:t>
            </a:r>
            <a:br>
              <a:rPr lang="en-US" altLang="zh-CN" sz="4000" dirty="0"/>
            </a:br>
            <a:r>
              <a:rPr lang="en-US" altLang="zh-CN" sz="4000" dirty="0"/>
              <a:t>4.1.2 </a:t>
            </a:r>
            <a:r>
              <a:rPr lang="zh-CN" altLang="en-US" sz="4000" dirty="0"/>
              <a:t>低级绘图函数</a:t>
            </a:r>
          </a:p>
        </p:txBody>
      </p:sp>
      <p:sp>
        <p:nvSpPr>
          <p:cNvPr id="3" name="内容占位符 2">
            <a:extLst>
              <a:ext uri="{FF2B5EF4-FFF2-40B4-BE49-F238E27FC236}">
                <a16:creationId xmlns:a16="http://schemas.microsoft.com/office/drawing/2014/main" id="{708C2A4D-E31F-F626-0B98-568E28DD5028}"/>
              </a:ext>
            </a:extLst>
          </p:cNvPr>
          <p:cNvSpPr>
            <a:spLocks noGrp="1"/>
          </p:cNvSpPr>
          <p:nvPr>
            <p:ph idx="1"/>
          </p:nvPr>
        </p:nvSpPr>
        <p:spPr>
          <a:xfrm>
            <a:off x="777240" y="1825625"/>
            <a:ext cx="10659110" cy="4351338"/>
          </a:xfrm>
        </p:spPr>
        <p:txBody>
          <a:bodyPr/>
          <a:lstStyle/>
          <a:p>
            <a:pPr marL="0" indent="0">
              <a:buNone/>
            </a:pPr>
            <a:endParaRPr lang="en-US" altLang="zh-CN" sz="2800" dirty="0">
              <a:solidFill>
                <a:srgbClr val="0033CC"/>
              </a:solidFill>
            </a:endParaRPr>
          </a:p>
          <a:p>
            <a:endParaRPr lang="zh-CN" altLang="en-US" dirty="0"/>
          </a:p>
        </p:txBody>
      </p:sp>
      <p:pic>
        <p:nvPicPr>
          <p:cNvPr id="4" name="图片 3">
            <a:extLst>
              <a:ext uri="{FF2B5EF4-FFF2-40B4-BE49-F238E27FC236}">
                <a16:creationId xmlns:a16="http://schemas.microsoft.com/office/drawing/2014/main" id="{62B027AD-7FE0-C6D1-85E3-E573DD922885}"/>
              </a:ext>
            </a:extLst>
          </p:cNvPr>
          <p:cNvPicPr>
            <a:picLocks noChangeAspect="1"/>
          </p:cNvPicPr>
          <p:nvPr/>
        </p:nvPicPr>
        <p:blipFill>
          <a:blip r:embed="rId2"/>
          <a:stretch>
            <a:fillRect/>
          </a:stretch>
        </p:blipFill>
        <p:spPr>
          <a:xfrm>
            <a:off x="912177" y="1690688"/>
            <a:ext cx="10389235" cy="5219065"/>
          </a:xfrm>
          <a:prstGeom prst="rect">
            <a:avLst/>
          </a:prstGeom>
        </p:spPr>
      </p:pic>
    </p:spTree>
    <p:extLst>
      <p:ext uri="{BB962C8B-B14F-4D97-AF65-F5344CB8AC3E}">
        <p14:creationId xmlns:p14="http://schemas.microsoft.com/office/powerpoint/2010/main" val="4104715019"/>
      </p:ext>
    </p:extLst>
  </p:cSld>
  <p:clrMapOvr>
    <a:masterClrMapping/>
  </p:clrMapOvr>
</p:sld>
</file>

<file path=ppt/theme/theme1.xml><?xml version="1.0" encoding="utf-8"?>
<a:theme xmlns:a="http://schemas.openxmlformats.org/drawingml/2006/main" name="ConfettiVTI">
  <a:themeElements>
    <a:clrScheme name="AnalogousFromLightSeedLeftStep">
      <a:dk1>
        <a:srgbClr val="000000"/>
      </a:dk1>
      <a:lt1>
        <a:srgbClr val="FFFFFF"/>
      </a:lt1>
      <a:dk2>
        <a:srgbClr val="243041"/>
      </a:dk2>
      <a:lt2>
        <a:srgbClr val="E8E8E2"/>
      </a:lt2>
      <a:accent1>
        <a:srgbClr val="9796C6"/>
      </a:accent1>
      <a:accent2>
        <a:srgbClr val="7F96BA"/>
      </a:accent2>
      <a:accent3>
        <a:srgbClr val="7DACB7"/>
      </a:accent3>
      <a:accent4>
        <a:srgbClr val="78AFA3"/>
      </a:accent4>
      <a:accent5>
        <a:srgbClr val="83AE92"/>
      </a:accent5>
      <a:accent6>
        <a:srgbClr val="7DB27A"/>
      </a:accent6>
      <a:hlink>
        <a:srgbClr val="848651"/>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Droplet</Template>
  <TotalTime>859</TotalTime>
  <Words>2945</Words>
  <Application>Microsoft Office PowerPoint</Application>
  <PresentationFormat>宽屏</PresentationFormat>
  <Paragraphs>246</Paragraphs>
  <Slides>46</Slides>
  <Notes>26</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46</vt:i4>
      </vt:variant>
    </vt:vector>
  </HeadingPairs>
  <TitlesOfParts>
    <vt:vector size="55" baseType="lpstr">
      <vt:lpstr>AvenirNext LT Pro Medium</vt:lpstr>
      <vt:lpstr>宋体</vt:lpstr>
      <vt:lpstr>Aptos</vt:lpstr>
      <vt:lpstr>Arial</vt:lpstr>
      <vt:lpstr>Arial Nova</vt:lpstr>
      <vt:lpstr>Calibri</vt:lpstr>
      <vt:lpstr>Gill Sans Nova</vt:lpstr>
      <vt:lpstr>Times New Roman</vt:lpstr>
      <vt:lpstr>ConfettiVTI</vt:lpstr>
      <vt:lpstr>数理统计分析 —基本统计描述</vt:lpstr>
      <vt:lpstr>目录</vt:lpstr>
      <vt:lpstr>4.1 基本图形显示函数 4.1.1 R语言中的高级绘图函数</vt:lpstr>
      <vt:lpstr>4.1 基本图形显示函数 4.1.1 R语言中的高级绘图函数</vt:lpstr>
      <vt:lpstr>4.1 基本图形显示函数 4.1.1 R语言中的高级绘图函数</vt:lpstr>
      <vt:lpstr>4.1 基本图形显示函数 4.1.1 R语言中的高级绘图函数</vt:lpstr>
      <vt:lpstr>4.1 基本图形显示函数 4.1.1 R语言中的高级绘图函数</vt:lpstr>
      <vt:lpstr>4.1 基本图形显示函数 4.1.2 低级绘图函数</vt:lpstr>
      <vt:lpstr>4.1 基本图形显示函数 4.1.2 低级绘图函数</vt:lpstr>
      <vt:lpstr>4.1 基本图形显示函数 4.1.3 绘图函数参数</vt:lpstr>
      <vt:lpstr>4.1 基本图形显示函数 4.1.3 绘图函数参数</vt:lpstr>
      <vt:lpstr>4.1 基本图形显示函数 4.1.3 绘图函数参数</vt:lpstr>
      <vt:lpstr>4.1 基本图形显示函数 4.1.3 绘图函数参数</vt:lpstr>
      <vt:lpstr>4.2 单变量(向量)数据分析</vt:lpstr>
      <vt:lpstr>4.2 单变量(向量)数据分析 4.2.1 计数数据分析</vt:lpstr>
      <vt:lpstr>4.2 单变量(向量)数据分析 4.2.1 计数数据分析</vt:lpstr>
      <vt:lpstr>4.2 单变量(向量)数据分析 4.2.1 计数数据分析</vt:lpstr>
      <vt:lpstr>4.2 单变量(向量)数据分析 4.2.2 计量数据分析</vt:lpstr>
      <vt:lpstr>4.2 单变量(向量)数据分析 4.2.2 计量数据分析</vt:lpstr>
      <vt:lpstr>4.2 单变量(向量)数据分析 4.2.2 计量数据分析</vt:lpstr>
      <vt:lpstr>4.2 单变量(向量)数据分析 4.2.2 计量数据分析</vt:lpstr>
      <vt:lpstr>4.2 单变量(向量)数据分析 4.2.2 计量数据分析</vt:lpstr>
      <vt:lpstr>4.2 单变量(向量)数据分析 4.2.2 计量数据分析</vt:lpstr>
      <vt:lpstr>4.2 单变量(向量)数据分析 4.2.2 计量数据分析</vt:lpstr>
      <vt:lpstr>4.2 单变量(向量)数据分析 4.2.2 计量数据分析</vt:lpstr>
      <vt:lpstr>4.2 单变量(向量)数据分析 4.2.3 分析函数构建</vt:lpstr>
      <vt:lpstr>4.2 单变量(向量)数据分析 4.2.3 分析函数构建</vt:lpstr>
      <vt:lpstr>4.2 单变量(向量)数据分析 4.2.3 分析函数构建</vt:lpstr>
      <vt:lpstr>4.2 单变量(向量)数据分析 4.2.3 分析函数构建</vt:lpstr>
      <vt:lpstr>4.2 单变量(向量)数据分析 4.2.3 分析函数构建</vt:lpstr>
      <vt:lpstr>4.2 单变量(向量)数据分析 4.2.3 分析函数构建</vt:lpstr>
      <vt:lpstr>4.2 单变量(向量)数据分析 4.2.3 分析函数构建</vt:lpstr>
      <vt:lpstr>4.3 多变量(数据框)数据分析</vt:lpstr>
      <vt:lpstr>4.3 多变量(数据框)数据分析 4.3.1 计数类数据分析</vt:lpstr>
      <vt:lpstr>4.3 多变量(数据框)数据分析 4.3.1 计数类数据分析</vt:lpstr>
      <vt:lpstr>4.3 多变量(数据框)数据分析 4.3.2 计量类数据分析</vt:lpstr>
      <vt:lpstr>4.3 多变量(数据框)数据分析 4.3.2 计量类数据分析</vt:lpstr>
      <vt:lpstr>4.3 多变量(数据框)数据分析 4.3.3 计数计量数据分析</vt:lpstr>
      <vt:lpstr>4.3 多变量(数据框)数据分析 4.3.3 计数计量数据分析</vt:lpstr>
      <vt:lpstr>4.3 多变量(数据框)数据分析 4.3.3 计数计量数据分析</vt:lpstr>
      <vt:lpstr>4.3 多变量(数据框)数据分析 4.3.4 应用类函数的应用</vt:lpstr>
      <vt:lpstr>4.3 多变量(数据框)数据分析 4.3.4 应用类函数的应用</vt:lpstr>
      <vt:lpstr>4.3 多变量(数据框)数据分析 4.3.4 应用类函数的应用</vt:lpstr>
      <vt:lpstr>4.3 多变量(数据框)数据分析 4.3.4 应用类函数的应用</vt:lpstr>
      <vt:lpstr>小结</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数理统计分析 —基本统计描述</dc:title>
  <dc:creator>Deng, Yikai</dc:creator>
  <cp:lastModifiedBy>Lulu Gao</cp:lastModifiedBy>
  <cp:revision>196</cp:revision>
  <dcterms:created xsi:type="dcterms:W3CDTF">2024-07-30T16:25:16Z</dcterms:created>
  <dcterms:modified xsi:type="dcterms:W3CDTF">2024-12-09T08:02:53Z</dcterms:modified>
</cp:coreProperties>
</file>